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16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14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commentAuthors" Target="commentAuthors.xml"  /><Relationship Id="rId71" Type="http://schemas.openxmlformats.org/officeDocument/2006/relationships/presProps" Target="presProps.xml"  /><Relationship Id="rId72" Type="http://schemas.openxmlformats.org/officeDocument/2006/relationships/viewProps" Target="viewProps.xml"  /><Relationship Id="rId73" Type="http://schemas.openxmlformats.org/officeDocument/2006/relationships/theme" Target="theme/theme1.xml"  /><Relationship Id="rId74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0.png"  /><Relationship Id="rId2" Type="http://schemas.openxmlformats.org/officeDocument/2006/relationships/image" Target="../media/image49.png"  /><Relationship Id="rId3" Type="http://schemas.openxmlformats.org/officeDocument/2006/relationships/image" Target="../media/image49.png"  /><Relationship Id="rId4" Type="http://schemas.openxmlformats.org/officeDocument/2006/relationships/image" Target="../media/image49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네트워크 프로그래밍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04. CSS3로 웹 페이지 꾸미기</a:t>
            </a:r>
            <a:endParaRPr lang="ko-KR" altLang="ko-KR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태그의 </a:t>
            </a:r>
            <a:r>
              <a:rPr lang="en-US" altLang="ko-KR"/>
              <a:t>style </a:t>
            </a:r>
            <a:r>
              <a:rPr lang="ko-KR" altLang="en-US"/>
              <a:t>속성에 </a:t>
            </a:r>
            <a:r>
              <a:rPr lang="en-US" altLang="ko-KR"/>
              <a:t>CSS3 </a:t>
            </a:r>
            <a:r>
              <a:rPr lang="ko-KR" altLang="en-US"/>
              <a:t>스타일 시트 작성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해당 태그에만 스타일 적용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style </a:t>
            </a:r>
            <a:r>
              <a:rPr lang="ko-KR" altLang="en-US"/>
              <a:t>속성에 스타일 시트 만들기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570" y="2085974"/>
            <a:ext cx="5326380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4–4 style </a:t>
            </a:r>
            <a:r>
              <a:rPr lang="ko-KR" altLang="en-US"/>
              <a:t>속성에 스타일 시트 만들기</a:t>
            </a:r>
            <a:endParaRPr lang="ko-KR" altLang="en-US"/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9801" y="2576510"/>
            <a:ext cx="2507646" cy="28686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789134" y="2030504"/>
            <a:ext cx="5073215" cy="413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lvl="0">
              <a:defRPr/>
            </a:pPr>
            <a:r>
              <a:rPr lang="en-US" altLang="ko-KR" sz="1400"/>
              <a:t>&lt;title&gt;&amp;lt;style&amp;gt; </a:t>
            </a:r>
            <a:r>
              <a:rPr lang="ko-KR" altLang="en-US" sz="1400"/>
              <a:t>속성에 스타일 만들기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&lt;style&gt;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b="1"/>
              <a:t>p { color : red; font-size : 15px; } </a:t>
            </a:r>
            <a:r>
              <a:rPr lang="en-US" altLang="ko-KR" sz="1400">
                <a:solidFill>
                  <a:srgbClr val="00b050"/>
                </a:solidFill>
              </a:rPr>
              <a:t>/* </a:t>
            </a:r>
            <a:r>
              <a:rPr lang="ko-KR" altLang="en-US" sz="1400">
                <a:solidFill>
                  <a:srgbClr val="00b050"/>
                </a:solidFill>
              </a:rPr>
              <a:t>모든 </a:t>
            </a:r>
            <a:r>
              <a:rPr lang="en-US" altLang="ko-KR" sz="1400">
                <a:solidFill>
                  <a:srgbClr val="00b050"/>
                </a:solidFill>
              </a:rPr>
              <a:t>p </a:t>
            </a:r>
            <a:r>
              <a:rPr lang="ko-KR" altLang="en-US" sz="1400">
                <a:solidFill>
                  <a:srgbClr val="00b050"/>
                </a:solidFill>
              </a:rPr>
              <a:t>태그에 적용 *</a:t>
            </a:r>
            <a:r>
              <a:rPr lang="en-US" altLang="ko-KR" sz="1400">
                <a:solidFill>
                  <a:srgbClr val="00b050"/>
                </a:solidFill>
              </a:rPr>
              <a:t>/</a:t>
            </a:r>
            <a:endParaRPr lang="en-US" altLang="ko-KR" sz="1400">
              <a:solidFill>
                <a:srgbClr val="00b050"/>
              </a:solidFill>
            </a:endParaRPr>
          </a:p>
          <a:p>
            <a:pPr lvl="0">
              <a:defRPr/>
            </a:pPr>
            <a:r>
              <a:rPr lang="en-US" altLang="ko-KR" sz="1400"/>
              <a:t>&lt;/style&gt;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손 홍 민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b="1"/>
              <a:t>&lt;p&gt;</a:t>
            </a:r>
            <a:r>
              <a:rPr lang="ko-KR" altLang="en-US" sz="1400"/>
              <a:t>오페라를 좋아하고</a:t>
            </a:r>
            <a:r>
              <a:rPr lang="en-US" altLang="ko-KR" sz="1400" b="1"/>
              <a:t>&lt;/p</a:t>
            </a:r>
            <a:r>
              <a:rPr lang="en-US" altLang="ko-KR" sz="1400"/>
              <a:t>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b="1"/>
              <a:t>&lt;p&gt;</a:t>
            </a:r>
            <a:r>
              <a:rPr lang="ko-KR" altLang="en-US" sz="1400"/>
              <a:t>엘비스 프레슬리를 좋아하고</a:t>
            </a:r>
            <a:r>
              <a:rPr lang="en-US" altLang="ko-KR" sz="1400" b="1"/>
              <a:t>&lt;/p</a:t>
            </a:r>
            <a:r>
              <a:rPr lang="en-US" altLang="ko-KR" sz="1400"/>
              <a:t>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b="1"/>
              <a:t>&lt;p style="color:blue"&gt;</a:t>
            </a:r>
            <a:r>
              <a:rPr lang="ko-KR" altLang="en-US" sz="1400"/>
              <a:t>김치부침개를 좋아하고</a:t>
            </a:r>
            <a:r>
              <a:rPr lang="en-US" altLang="ko-KR" sz="1400" b="1"/>
              <a:t>&lt;/p</a:t>
            </a:r>
            <a:r>
              <a:rPr lang="en-US" altLang="ko-KR" sz="1400"/>
              <a:t>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b="1"/>
              <a:t>&lt;p style="color:magenta; font-size:30px"&gt;</a:t>
            </a:r>
            <a:r>
              <a:rPr lang="ko-KR" altLang="en-US" sz="1400"/>
              <a:t>축구를</a:t>
            </a:r>
            <a:endParaRPr lang="ko-KR" altLang="en-US" sz="1400"/>
          </a:p>
          <a:p>
            <a:pPr lvl="0">
              <a:defRPr/>
            </a:pPr>
            <a:r>
              <a:rPr lang="ko-KR" altLang="en-US" sz="1400"/>
              <a:t> 좋아합니다</a:t>
            </a:r>
            <a:r>
              <a:rPr lang="en-US" altLang="ko-KR" sz="1400"/>
              <a:t>.</a:t>
            </a:r>
            <a:r>
              <a:rPr lang="en-US" altLang="ko-KR" sz="1400" b="1"/>
              <a:t>&lt;/p&gt;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자유형 6"/>
          <p:cNvSpPr/>
          <p:nvPr/>
        </p:nvSpPr>
        <p:spPr>
          <a:xfrm flipH="1">
            <a:off x="8320393" y="3407870"/>
            <a:ext cx="828430" cy="410969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85584" y="3161649"/>
            <a:ext cx="659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red, 15px</a:t>
            </a:r>
            <a:endParaRPr lang="ko-KR" altLang="en-US" sz="1000"/>
          </a:p>
        </p:txBody>
      </p:sp>
      <p:sp>
        <p:nvSpPr>
          <p:cNvPr id="9" name="자유형 5"/>
          <p:cNvSpPr/>
          <p:nvPr/>
        </p:nvSpPr>
        <p:spPr>
          <a:xfrm>
            <a:off x="8604954" y="4211709"/>
            <a:ext cx="608705" cy="200733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13704" y="4001474"/>
            <a:ext cx="721810" cy="235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blue, 15px</a:t>
            </a:r>
            <a:endParaRPr lang="ko-KR" altLang="en-US" sz="1000"/>
          </a:p>
        </p:txBody>
      </p:sp>
      <p:sp>
        <p:nvSpPr>
          <p:cNvPr id="11" name="직사각형 11"/>
          <p:cNvSpPr/>
          <p:nvPr/>
        </p:nvSpPr>
        <p:spPr>
          <a:xfrm>
            <a:off x="9106324" y="4366894"/>
            <a:ext cx="976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magenta, 30px</a:t>
            </a:r>
            <a:endParaRPr lang="ko-KR" altLang="en-US" sz="1000"/>
          </a:p>
        </p:txBody>
      </p:sp>
      <p:sp>
        <p:nvSpPr>
          <p:cNvPr id="12" name="자유형 8"/>
          <p:cNvSpPr/>
          <p:nvPr/>
        </p:nvSpPr>
        <p:spPr>
          <a:xfrm>
            <a:off x="8712728" y="4490006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 10"/>
          <p:cNvSpPr/>
          <p:nvPr/>
        </p:nvSpPr>
        <p:spPr>
          <a:xfrm>
            <a:off x="8838667" y="3429000"/>
            <a:ext cx="329877" cy="659598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2"/>
          <p:cNvSpPr/>
          <p:nvPr/>
        </p:nvSpPr>
        <p:spPr>
          <a:xfrm>
            <a:off x="1789134" y="1430982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.css </a:t>
            </a:r>
            <a:r>
              <a:rPr lang="ko-KR" altLang="en-US"/>
              <a:t>파일에 스타일 시트 저장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페이지에서 </a:t>
            </a:r>
            <a:r>
              <a:rPr lang="en-US" altLang="ko-KR"/>
              <a:t>CSS3 </a:t>
            </a:r>
            <a:r>
              <a:rPr lang="ko-KR" altLang="en-US"/>
              <a:t>스타일 시트 파일을 불러 사용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동일한 스타일 시트를 웹 페이지마다 중복 작성 해소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웹 사이트의 전체 웹 페이지 모양의 일관성 확보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스타일 시트 파일을 불러오는 방법 </a:t>
            </a:r>
            <a:r>
              <a:rPr lang="en-US" altLang="ko-KR"/>
              <a:t>2 </a:t>
            </a:r>
            <a:r>
              <a:rPr lang="ko-KR" altLang="en-US"/>
              <a:t>가지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&lt;link&gt; </a:t>
            </a:r>
            <a:r>
              <a:rPr lang="ko-KR" altLang="en-US"/>
              <a:t>태그 이용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ko-KR" altLang="en-US"/>
          </a:p>
          <a:p>
            <a:pPr lvl="1">
              <a:defRPr/>
            </a:pPr>
            <a:r>
              <a:rPr lang="en-US" altLang="ko-KR"/>
              <a:t>@import </a:t>
            </a:r>
            <a:r>
              <a:rPr lang="ko-KR" altLang="en-US"/>
              <a:t>이용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외부 스타일 시트 파일 불러오기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4787400" y="4417267"/>
            <a:ext cx="6552728" cy="6386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>
                <a:solidFill>
                  <a:srgbClr val="000000"/>
                </a:solidFill>
                <a:latin typeface="+mj-ea"/>
                <a:ea typeface="+mj-ea"/>
              </a:rPr>
              <a:t>&lt;link href="mystyle.css" type="text/css" rel="stylesheet"&gt;</a:t>
            </a:r>
            <a:endParaRPr lang="en-US" altLang="ko-KR" sz="12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4774107" y="5309545"/>
            <a:ext cx="6552728" cy="10038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>
                <a:solidFill>
                  <a:srgbClr val="000000"/>
                </a:solidFill>
                <a:latin typeface="+mj-ea"/>
                <a:ea typeface="+mj-ea"/>
              </a:rPr>
              <a:t>@import url(mystyle.css);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/* @import url(‘mystyle.css’);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79999" latinLnBrk="0">
              <a:defRPr/>
            </a:pP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9"/>
          <p:cNvSpPr/>
          <p:nvPr/>
        </p:nvSpPr>
        <p:spPr>
          <a:xfrm>
            <a:off x="1846163" y="3020929"/>
            <a:ext cx="6552728" cy="8161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200" strike="sngStrike" kern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body { background-color:linen; color:blueviolet; margin-	left:30px; margin-right:30px; }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h3 { text-align:center; color:darkred; }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200" strike="sngStrike" kern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strike="sngStrike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4-5 &lt;link&gt; </a:t>
            </a:r>
            <a:r>
              <a:rPr lang="ko-KR" altLang="en-US"/>
              <a:t>태그로 </a:t>
            </a:r>
            <a:r>
              <a:rPr lang="en-US" altLang="ko-KR"/>
              <a:t>CSS3 </a:t>
            </a:r>
            <a:r>
              <a:rPr lang="ko-KR" altLang="en-US"/>
              <a:t>파일 불러오기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87622" y="3907696"/>
            <a:ext cx="2667070" cy="24384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488485" y="3390900"/>
            <a:ext cx="5460285" cy="31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	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	&lt;title&gt;&amp;lt;link&amp;gt;</a:t>
            </a:r>
            <a:r>
              <a:rPr lang="ko-KR" altLang="en-US" sz="1400"/>
              <a:t> 태그로 스타일 파일 불러오기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&lt;link type="text/css" rel="stylesheet" 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href="mystyle.css"</a:t>
            </a:r>
            <a:r>
              <a:rPr lang="en-US" altLang="ko-KR" sz="1400" b="1"/>
              <a:t>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소연재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&lt;p&gt;</a:t>
            </a:r>
            <a:r>
              <a:rPr lang="ko-KR" altLang="en-US" sz="1400"/>
              <a:t>저는 체조 선수 소연재입니다</a:t>
            </a:r>
            <a:r>
              <a:rPr lang="en-US" altLang="ko-KR" sz="1400"/>
              <a:t>. </a:t>
            </a:r>
            <a:r>
              <a:rPr lang="ko-KR" altLang="en-US" sz="1400"/>
              <a:t>음악을 들으면서 책읽기를 좋아합니다</a:t>
            </a:r>
            <a:r>
              <a:rPr lang="en-US" altLang="ko-KR" sz="1400"/>
              <a:t>. </a:t>
            </a:r>
            <a:r>
              <a:rPr lang="ko-KR" altLang="en-US" sz="1400"/>
              <a:t>김치 찌개와 막국수 무척 좋아합니다</a:t>
            </a:r>
            <a:r>
              <a:rPr lang="en-US" altLang="ko-KR" sz="1400"/>
              <a:t>.&lt;/p&gt;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1476162" y="2128129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/>
              <a:t>/* mystyle.css */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body { background-color : linen; color : blueviolet; 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			margin-left : 30px; margin-right : 30px; }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h3 { text-align : center; color : darkred; }</a:t>
            </a:r>
            <a:endParaRPr lang="en-US" altLang="ko-KR" sz="1400"/>
          </a:p>
        </p:txBody>
      </p:sp>
      <p:sp>
        <p:nvSpPr>
          <p:cNvPr id="8" name="직사각형 7"/>
          <p:cNvSpPr/>
          <p:nvPr/>
        </p:nvSpPr>
        <p:spPr>
          <a:xfrm>
            <a:off x="3640032" y="1819464"/>
            <a:ext cx="1004358" cy="293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9999" latinLnBrk="0">
              <a:defRPr/>
            </a:pPr>
            <a:r>
              <a:rPr lang="en-US" altLang="ko-KR" sz="1400" b="1"/>
              <a:t>mystyle.css</a:t>
            </a:r>
            <a:endParaRPr lang="en-US" altLang="ko-KR" sz="1400" b="1"/>
          </a:p>
        </p:txBody>
      </p:sp>
      <p:sp>
        <p:nvSpPr>
          <p:cNvPr id="9" name="자유형 9"/>
          <p:cNvSpPr/>
          <p:nvPr/>
        </p:nvSpPr>
        <p:spPr>
          <a:xfrm>
            <a:off x="4212466" y="3082236"/>
            <a:ext cx="2376264" cy="1473532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4"/>
          <p:cNvSpPr/>
          <p:nvPr/>
        </p:nvSpPr>
        <p:spPr>
          <a:xfrm>
            <a:off x="1488850" y="1484825"/>
            <a:ext cx="9214300" cy="299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4-6 @import</a:t>
            </a:r>
            <a:r>
              <a:rPr lang="ko-KR" altLang="en-US"/>
              <a:t>로 </a:t>
            </a:r>
            <a:r>
              <a:rPr lang="en-US" altLang="ko-KR"/>
              <a:t>CSS3 </a:t>
            </a:r>
            <a:r>
              <a:rPr lang="ko-KR" altLang="en-US"/>
              <a:t>파일 불러오기</a:t>
            </a:r>
            <a:endParaRPr lang="ko-KR" altLang="en-US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0332" y="3429000"/>
            <a:ext cx="2814562" cy="2573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4"/>
          <p:cNvSpPr/>
          <p:nvPr/>
        </p:nvSpPr>
        <p:spPr>
          <a:xfrm>
            <a:off x="1811696" y="2887306"/>
            <a:ext cx="5112568" cy="3510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&lt;title&gt;&amp;lt;@import&amp;gt;</a:t>
            </a:r>
            <a:r>
              <a:rPr lang="ko-KR" altLang="en-US" sz="1400"/>
              <a:t>로 외부 스타일 불러오기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&lt;style&gt;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@import url(mystyle.css);</a:t>
            </a:r>
            <a:endParaRPr lang="en-US" altLang="ko-KR" sz="1400" b="1">
              <a:solidFill>
                <a:schemeClr val="accent2">
                  <a:lumMod val="75000"/>
                </a:schemeClr>
              </a:solidFill>
            </a:endParaRPr>
          </a:p>
          <a:p>
            <a:pPr defTabSz="179999">
              <a:defRPr/>
            </a:pPr>
            <a:r>
              <a:rPr lang="en-US" altLang="ko-KR" sz="1400" b="1"/>
              <a:t>&lt;/style&gt;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소연재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&lt;p&gt;</a:t>
            </a:r>
            <a:r>
              <a:rPr lang="ko-KR" altLang="en-US" sz="1400"/>
              <a:t>저는 체조 선수 소연재입니다</a:t>
            </a:r>
            <a:r>
              <a:rPr lang="en-US" altLang="ko-KR" sz="1400"/>
              <a:t>. </a:t>
            </a:r>
            <a:r>
              <a:rPr lang="ko-KR" altLang="en-US" sz="1400"/>
              <a:t>음악을 들으면서 책읽기를 좋아합니다</a:t>
            </a:r>
            <a:r>
              <a:rPr lang="en-US" altLang="ko-KR" sz="1400"/>
              <a:t>. </a:t>
            </a:r>
            <a:r>
              <a:rPr lang="ko-KR" altLang="en-US" sz="1400"/>
              <a:t>김치 찌개와 막국수 무척 좋아합니다</a:t>
            </a:r>
            <a:r>
              <a:rPr lang="en-US" altLang="ko-KR" sz="1400"/>
              <a:t>.&lt;/p&gt;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10" name="직사각형 7"/>
          <p:cNvSpPr/>
          <p:nvPr/>
        </p:nvSpPr>
        <p:spPr>
          <a:xfrm>
            <a:off x="3535261" y="1419543"/>
            <a:ext cx="1270085" cy="29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b="1"/>
              <a:t>mystyle.css</a:t>
            </a:r>
            <a:endParaRPr lang="en-US" altLang="ko-KR" sz="1400" b="1"/>
          </a:p>
        </p:txBody>
      </p:sp>
      <p:sp>
        <p:nvSpPr>
          <p:cNvPr id="11" name="자유형 10"/>
          <p:cNvSpPr/>
          <p:nvPr/>
        </p:nvSpPr>
        <p:spPr>
          <a:xfrm>
            <a:off x="1595673" y="2527538"/>
            <a:ext cx="478749" cy="1799928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2" name="직사각형 14"/>
          <p:cNvSpPr/>
          <p:nvPr/>
        </p:nvSpPr>
        <p:spPr>
          <a:xfrm>
            <a:off x="1876263" y="1696542"/>
            <a:ext cx="5040940" cy="9399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/>
              <a:t>/* mystyle.css */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body { background-color : linen; color : blueviolet; 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			margin-left : 30px; margin-right : 30px; }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h3 { text-align : center; color : darkred; }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스타일은 부모 태그로부터 상속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부모 태그</a:t>
            </a:r>
            <a:r>
              <a:rPr lang="en-US" altLang="ko-KR"/>
              <a:t>(</a:t>
            </a:r>
            <a:r>
              <a:rPr lang="ko-KR" altLang="en-US"/>
              <a:t>부모 요소</a:t>
            </a:r>
            <a:r>
              <a:rPr lang="en-US" altLang="ko-KR"/>
              <a:t>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자신을 둘러싸는 태그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2">
              <a:defRPr/>
            </a:pPr>
            <a:r>
              <a:rPr lang="en-US" altLang="ko-KR"/>
              <a:t>&lt;p&gt; </a:t>
            </a:r>
            <a:r>
              <a:rPr lang="ko-KR" altLang="en-US"/>
              <a:t>태그는 </a:t>
            </a:r>
            <a:r>
              <a:rPr lang="en-US" altLang="ko-KR"/>
              <a:t>&lt;em&gt;</a:t>
            </a:r>
            <a:r>
              <a:rPr lang="ko-KR" altLang="en-US"/>
              <a:t>의 부모 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&lt;em&gt; </a:t>
            </a:r>
            <a:r>
              <a:rPr lang="ko-KR" altLang="en-US"/>
              <a:t>태그의 출력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글자 크기는 </a:t>
            </a:r>
            <a:r>
              <a:rPr lang="en-US" altLang="ko-KR"/>
              <a:t>25px, </a:t>
            </a:r>
            <a:r>
              <a:rPr lang="ko-KR" altLang="en-US"/>
              <a:t>글자 색은 부모 </a:t>
            </a:r>
            <a:r>
              <a:rPr lang="en-US" altLang="ko-KR"/>
              <a:t>&lt;p&gt; </a:t>
            </a:r>
            <a:r>
              <a:rPr lang="ko-KR" altLang="en-US"/>
              <a:t>태그를 상속받아 </a:t>
            </a:r>
            <a:r>
              <a:rPr lang="en-US" altLang="ko-KR"/>
              <a:t>green</a:t>
            </a:r>
            <a:endParaRPr lang="en-US" altLang="ko-KR"/>
          </a:p>
          <a:p>
            <a:pPr lvl="2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규칙 </a:t>
            </a:r>
            <a:r>
              <a:rPr lang="en-US" altLang="ko-KR"/>
              <a:t>– </a:t>
            </a:r>
            <a:r>
              <a:rPr lang="ko-KR" altLang="en-US"/>
              <a:t>스타일 상속</a:t>
            </a:r>
            <a:endParaRPr lang="ko-KR" altLang="en-US"/>
          </a:p>
        </p:txBody>
      </p:sp>
      <p:sp>
        <p:nvSpPr>
          <p:cNvPr id="6" name="직사각형 7"/>
          <p:cNvSpPr/>
          <p:nvPr/>
        </p:nvSpPr>
        <p:spPr>
          <a:xfrm>
            <a:off x="1857891" y="3282462"/>
            <a:ext cx="5184576" cy="8209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&lt;p style="color:green"&gt;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&lt;em style=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font-size:25px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b="1" kern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&lt;/em&gt;</a:t>
            </a:r>
            <a:endParaRPr lang="en-US" altLang="ko-KR" sz="16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4–7 </a:t>
            </a:r>
            <a:r>
              <a:rPr lang="ko-KR" altLang="en-US"/>
              <a:t>부모 스타일 상속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4569" y="2681128"/>
            <a:ext cx="2236919" cy="1984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042361" y="2458594"/>
            <a:ext cx="4608512" cy="3073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부모 스타일 상속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부모 스타일 상속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&lt;p style="color:green"&gt;</a:t>
            </a:r>
            <a:r>
              <a:rPr lang="ko-KR" altLang="en-US" sz="1400" b="1"/>
              <a:t>자식 태그는 부모의 스타일을</a:t>
            </a:r>
            <a:endParaRPr lang="ko-KR" altLang="en-US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&lt;em style="font-size:25px"&gt;</a:t>
            </a:r>
            <a:r>
              <a:rPr lang="ko-KR" altLang="en-US" sz="1400" b="1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>
                <a:solidFill>
                  <a:schemeClr val="accent2">
                    <a:lumMod val="75000"/>
                  </a:schemeClr>
                </a:solidFill>
              </a:rPr>
              <a:t>&lt;/em&gt;</a:t>
            </a:r>
            <a:r>
              <a:rPr lang="ko-KR" altLang="en-US" sz="1400" b="1"/>
              <a:t>받는다</a:t>
            </a:r>
            <a:r>
              <a:rPr lang="en-US" altLang="ko-KR" sz="1400" b="1"/>
              <a:t>.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&lt;/p&gt;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940505" y="4672713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50">
                <a:solidFill>
                  <a:schemeClr val="tx1"/>
                </a:solidFill>
              </a:rPr>
              <a:t>부모</a:t>
            </a:r>
            <a:r>
              <a:rPr lang="en-US" altLang="ko-KR" sz="1050">
                <a:solidFill>
                  <a:schemeClr val="tx1"/>
                </a:solidFill>
              </a:rPr>
              <a:t>(&lt;p&gt;)</a:t>
            </a:r>
            <a:r>
              <a:rPr lang="ko-KR" altLang="en-US" sz="1050">
                <a:solidFill>
                  <a:schemeClr val="tx1"/>
                </a:solidFill>
              </a:rPr>
              <a:t>의 스타일 </a:t>
            </a:r>
            <a:r>
              <a:rPr lang="en-US" altLang="ko-KR" sz="1050">
                <a:solidFill>
                  <a:schemeClr val="tx1"/>
                </a:solidFill>
              </a:rPr>
              <a:t>color: green</a:t>
            </a:r>
            <a:r>
              <a:rPr lang="ko-KR" altLang="en-US" sz="1050">
                <a:solidFill>
                  <a:schemeClr val="tx1"/>
                </a:solidFill>
              </a:rPr>
              <a:t>을 상속받아 초록색으로 출력</a:t>
            </a:r>
            <a:endParaRPr lang="en-US" altLang="ko-KR" sz="1050">
              <a:solidFill>
                <a:schemeClr val="tx1"/>
              </a:solidFill>
            </a:endParaRPr>
          </a:p>
        </p:txBody>
      </p:sp>
      <p:sp>
        <p:nvSpPr>
          <p:cNvPr id="8" name="타원 5"/>
          <p:cNvSpPr/>
          <p:nvPr/>
        </p:nvSpPr>
        <p:spPr>
          <a:xfrm>
            <a:off x="6969796" y="4162237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자유형 7"/>
          <p:cNvSpPr/>
          <p:nvPr/>
        </p:nvSpPr>
        <p:spPr>
          <a:xfrm>
            <a:off x="7276651" y="4384681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346617" y="4969960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&lt;em&gt;</a:t>
            </a:r>
            <a:r>
              <a:rPr lang="ko-KR" altLang="en-US" sz="1050">
                <a:solidFill>
                  <a:schemeClr val="tx1"/>
                </a:solidFill>
              </a:rPr>
              <a:t>은 </a:t>
            </a:r>
            <a:endParaRPr lang="ko-KR" altLang="en-US" sz="105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50">
                <a:solidFill>
                  <a:schemeClr val="tx1"/>
                </a:solidFill>
              </a:rPr>
              <a:t>&lt;p&gt;</a:t>
            </a:r>
            <a:r>
              <a:rPr lang="ko-KR" altLang="en-US" sz="1050">
                <a:solidFill>
                  <a:schemeClr val="tx1"/>
                </a:solidFill>
              </a:rPr>
              <a:t>의 자식</a:t>
            </a:r>
            <a:endParaRPr lang="en-US" altLang="ko-KR" sz="1050">
              <a:solidFill>
                <a:schemeClr val="tx1"/>
              </a:solidFill>
            </a:endParaRPr>
          </a:p>
        </p:txBody>
      </p:sp>
      <p:sp>
        <p:nvSpPr>
          <p:cNvPr id="11" name="직사각형 2"/>
          <p:cNvSpPr/>
          <p:nvPr/>
        </p:nvSpPr>
        <p:spPr>
          <a:xfrm>
            <a:off x="1937724" y="1854235"/>
            <a:ext cx="7776864" cy="29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&lt;em&gt;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규칙 </a:t>
            </a:r>
            <a:r>
              <a:rPr lang="en-US" altLang="ko-KR"/>
              <a:t>– </a:t>
            </a:r>
            <a:r>
              <a:rPr lang="ko-KR" altLang="en-US"/>
              <a:t>스타일 합치기와 오버라이딩</a:t>
            </a:r>
            <a:endParaRPr lang="ko-KR" altLang="en-US"/>
          </a:p>
        </p:txBody>
      </p:sp>
      <p:sp>
        <p:nvSpPr>
          <p:cNvPr id="5" name="내용 개체 틀 6"/>
          <p:cNvSpPr>
            <a:spLocks noGrp="1"/>
          </p:cNvSpPr>
          <p:nvPr/>
        </p:nvSpPr>
        <p:spPr>
          <a:xfrm>
            <a:off x="1049215" y="1360440"/>
            <a:ext cx="3886200" cy="45720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28600" lvl="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태그에 적용 가능한 스타일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685800" lvl="1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브라우저의 디폴트 스타일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685800" lvl="1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스타일 시트 파일에 선언된 스타일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685800" lvl="1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&lt;style&gt;&lt;/style&gt;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태그에 선언된 스타일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685800" lvl="1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style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속성에 선언된 스타일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228600" lvl="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6" name="내용 개체 틀 18"/>
          <p:cNvSpPr>
            <a:spLocks noGrp="1"/>
          </p:cNvSpPr>
          <p:nvPr/>
        </p:nvSpPr>
        <p:spPr>
          <a:xfrm>
            <a:off x="5284517" y="1360440"/>
            <a:ext cx="5655131" cy="45720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28600" lvl="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스타일 합치기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(cascading)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와 오버라이딩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(overriding)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이란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  <a:p>
            <a:pPr marL="685800" lvl="1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태그에 적용되는 모든 스타일이 합쳐지고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rPr>
              <a:t>동일한 스타일은 순위가 높은 스타일이 우선 적용되는 규칙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 Light"/>
            </a:endParaRPr>
          </a:p>
        </p:txBody>
      </p:sp>
      <p:grpSp>
        <p:nvGrpSpPr>
          <p:cNvPr id="7" name="그룹 7"/>
          <p:cNvGrpSpPr/>
          <p:nvPr/>
        </p:nvGrpSpPr>
        <p:grpSpPr>
          <a:xfrm rot="0">
            <a:off x="1699247" y="3083210"/>
            <a:ext cx="7416825" cy="3461806"/>
            <a:chOff x="1259632" y="2852936"/>
            <a:chExt cx="7416825" cy="3744416"/>
          </a:xfrm>
        </p:grpSpPr>
        <p:sp>
          <p:nvSpPr>
            <p:cNvPr id="8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17"/>
            <p:cNvSpPr/>
            <p:nvPr/>
          </p:nvSpPr>
          <p:spPr>
            <a:xfrm>
              <a:off x="2653317" y="4654877"/>
              <a:ext cx="3142819" cy="6923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 latinLnBrk="0">
                <a:defRPr/>
              </a:pPr>
              <a:r>
                <a:rPr lang="en-US" altLang="ko-KR" sz="1200"/>
                <a:t>&lt;style&gt;</a:t>
              </a:r>
              <a:endParaRPr lang="en-US" altLang="ko-KR" sz="1200"/>
            </a:p>
            <a:p>
              <a:pPr defTabSz="179999" latinLnBrk="0">
                <a:defRPr/>
              </a:pPr>
              <a:r>
                <a:rPr lang="en-US" altLang="ko-KR" sz="1200" b="1"/>
                <a:t>p</a:t>
              </a:r>
              <a:r>
                <a:rPr lang="ko-KR" altLang="en-US" sz="1200" b="1"/>
                <a:t> </a:t>
              </a:r>
              <a:r>
                <a:rPr lang="en-US" altLang="ko-KR" sz="1200" b="1"/>
                <a:t>{ color : blue;  </a:t>
              </a:r>
              <a:r>
                <a:rPr lang="en-US" altLang="ko-KR" sz="1200" strike="sngStrike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/>
                <a:t>}</a:t>
              </a:r>
              <a:endParaRPr lang="en-US" altLang="ko-KR" sz="1200" b="1"/>
            </a:p>
            <a:p>
              <a:pPr defTabSz="179999" latinLnBrk="0">
                <a:defRPr/>
              </a:pPr>
              <a:r>
                <a:rPr lang="en-US" altLang="ko-KR" sz="1200"/>
                <a:t>&lt;/style&gt;</a:t>
              </a:r>
              <a:endParaRPr lang="ko-KR" altLang="en-US" sz="1200"/>
            </a:p>
          </p:txBody>
        </p:sp>
        <p:sp>
          <p:nvSpPr>
            <p:cNvPr id="10" name="모서리가 둥근 직사각형 27"/>
            <p:cNvSpPr/>
            <p:nvPr/>
          </p:nvSpPr>
          <p:spPr>
            <a:xfrm>
              <a:off x="3088634" y="3331972"/>
              <a:ext cx="2707501" cy="321541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200" b="1"/>
                <a:t>p { </a:t>
              </a:r>
              <a:r>
                <a:rPr lang="en-US" altLang="ko-KR" sz="1200" strike="sngStrike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/>
                <a:t>}</a:t>
              </a:r>
              <a:endParaRPr lang="en-US" altLang="ko-KR" sz="1200" b="1"/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336970" y="3331973"/>
              <a:ext cx="1811994" cy="284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브라우저 디폴트 스타일</a:t>
              </a:r>
              <a:endParaRPr lang="ko-KR" altLang="en-US" sz="12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6"/>
              <a:ext cx="2913933" cy="2905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/>
                <a:t>p</a:t>
              </a:r>
              <a:r>
                <a:rPr lang="en-US" altLang="ko-KR" sz="1200"/>
                <a:t> { </a:t>
              </a:r>
              <a:r>
                <a:rPr lang="en-US" altLang="ko-KR" sz="1200" b="1"/>
                <a:t>background : mistyrose; </a:t>
              </a:r>
              <a:r>
                <a:rPr lang="en-US" altLang="ko-KR" sz="1200"/>
                <a:t>}</a:t>
              </a:r>
              <a:endParaRPr lang="ko-KR" altLang="en-US" sz="1200"/>
            </a:p>
          </p:txBody>
        </p:sp>
        <p:sp>
          <p:nvSpPr>
            <p:cNvPr id="13" name="직사각형 29"/>
            <p:cNvSpPr/>
            <p:nvPr/>
          </p:nvSpPr>
          <p:spPr>
            <a:xfrm>
              <a:off x="1336971" y="4015172"/>
              <a:ext cx="964269" cy="291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external.css</a:t>
              </a:r>
              <a:endParaRPr lang="ko-KR" altLang="en-US" sz="1200"/>
            </a:p>
          </p:txBody>
        </p:sp>
        <p:sp>
          <p:nvSpPr>
            <p:cNvPr id="14" name="직사각형 30"/>
            <p:cNvSpPr/>
            <p:nvPr/>
          </p:nvSpPr>
          <p:spPr>
            <a:xfrm>
              <a:off x="2231504" y="5693346"/>
              <a:ext cx="3564632" cy="2926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99" latinLnBrk="0">
                <a:defRPr/>
              </a:pPr>
              <a:r>
                <a:rPr lang="en-US" altLang="ko-KR" sz="1200" b="1"/>
                <a:t>&lt;p style="font-size: 25px"</a:t>
              </a:r>
              <a:r>
                <a:rPr lang="en-US" altLang="ko-KR" sz="1200"/>
                <a:t>&gt;</a:t>
              </a:r>
              <a:r>
                <a:rPr lang="ko-KR" altLang="en-US" sz="1200"/>
                <a:t>안녕하세요</a:t>
              </a:r>
              <a:r>
                <a:rPr lang="en-US" altLang="ko-KR" sz="1200" b="1"/>
                <a:t>&lt;/p&gt;</a:t>
              </a:r>
              <a:endParaRPr lang="en-US" altLang="ko-KR" sz="1200" b="1"/>
            </a:p>
          </p:txBody>
        </p:sp>
        <p:sp>
          <p:nvSpPr>
            <p:cNvPr id="15" name="직사각형 31"/>
            <p:cNvSpPr/>
            <p:nvPr/>
          </p:nvSpPr>
          <p:spPr>
            <a:xfrm>
              <a:off x="1336971" y="4839541"/>
              <a:ext cx="715260" cy="291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&lt;style&gt;</a:t>
              </a:r>
              <a:endParaRPr lang="ko-KR" altLang="en-US" sz="1200"/>
            </a:p>
          </p:txBody>
        </p:sp>
        <p:sp>
          <p:nvSpPr>
            <p:cNvPr id="16" name="직사각형 32"/>
            <p:cNvSpPr/>
            <p:nvPr/>
          </p:nvSpPr>
          <p:spPr>
            <a:xfrm>
              <a:off x="1336971" y="5645870"/>
              <a:ext cx="859494" cy="288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style </a:t>
              </a:r>
              <a:r>
                <a:rPr lang="ko-KR" altLang="en-US" sz="1200"/>
                <a:t>속성</a:t>
              </a:r>
              <a:endParaRPr lang="ko-KR" altLang="en-US" sz="1200"/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4968284" y="6265728"/>
              <a:ext cx="1043876" cy="255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>
                  <a:solidFill>
                    <a:srgbClr val="00b050"/>
                  </a:solidFill>
                </a:rPr>
                <a:t>우선</a:t>
              </a:r>
              <a:r>
                <a:rPr lang="en-US" altLang="ko-KR" sz="1000">
                  <a:solidFill>
                    <a:srgbClr val="00b050"/>
                  </a:solidFill>
                </a:rPr>
                <a:t> </a:t>
              </a:r>
              <a:r>
                <a:rPr lang="ko-KR" altLang="en-US" sz="1000">
                  <a:solidFill>
                    <a:srgbClr val="00b050"/>
                  </a:solidFill>
                </a:rPr>
                <a:t>순위 높음</a:t>
              </a:r>
              <a:endParaRPr lang="ko-KR" altLang="en-US" sz="1000">
                <a:solidFill>
                  <a:srgbClr val="00b050"/>
                </a:solidFill>
              </a:endParaRPr>
            </a:p>
          </p:txBody>
        </p:sp>
        <p:sp>
          <p:nvSpPr>
            <p:cNvPr id="18" name="TextBox 37"/>
            <p:cNvSpPr txBox="1"/>
            <p:nvPr/>
          </p:nvSpPr>
          <p:spPr>
            <a:xfrm>
              <a:off x="4931529" y="2918758"/>
              <a:ext cx="1043876" cy="254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>
                  <a:solidFill>
                    <a:srgbClr val="00b050"/>
                  </a:solidFill>
                </a:rPr>
                <a:t>우선</a:t>
              </a:r>
              <a:r>
                <a:rPr lang="en-US" altLang="ko-KR" sz="1000">
                  <a:solidFill>
                    <a:srgbClr val="00b050"/>
                  </a:solidFill>
                </a:rPr>
                <a:t> </a:t>
              </a:r>
              <a:r>
                <a:rPr lang="ko-KR" altLang="en-US" sz="1000">
                  <a:solidFill>
                    <a:srgbClr val="00b050"/>
                  </a:solidFill>
                </a:rPr>
                <a:t>순위 낮음</a:t>
              </a:r>
              <a:endParaRPr lang="ko-KR" altLang="en-US" sz="1000">
                <a:solidFill>
                  <a:srgbClr val="00b050"/>
                </a:solidFill>
              </a:endParaRPr>
            </a:p>
          </p:txBody>
        </p:sp>
        <p:sp>
          <p:nvSpPr>
            <p:cNvPr id="19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33"/>
            <p:cNvSpPr/>
            <p:nvPr/>
          </p:nvSpPr>
          <p:spPr>
            <a:xfrm>
              <a:off x="6729611" y="4383526"/>
              <a:ext cx="1872208" cy="6958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background: mistyrose;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color : blue;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font-size : 25px;</a:t>
              </a:r>
              <a:endParaRPr lang="ko-KR" altLang="en-US" sz="1200"/>
            </a:p>
          </p:txBody>
        </p:sp>
        <p:sp>
          <p:nvSpPr>
            <p:cNvPr id="28" name="직사각형 34"/>
            <p:cNvSpPr/>
            <p:nvPr/>
          </p:nvSpPr>
          <p:spPr>
            <a:xfrm>
              <a:off x="6732240" y="3861045"/>
              <a:ext cx="1944217" cy="486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9999" latinLnBrk="0">
                <a:defRPr/>
              </a:pPr>
              <a:r>
                <a:rPr lang="en-US" altLang="ko-KR" sz="1200">
                  <a:solidFill>
                    <a:srgbClr val="ff0000"/>
                  </a:solidFill>
                </a:rPr>
                <a:t>&lt;p&gt;</a:t>
              </a:r>
              <a:r>
                <a:rPr lang="ko-KR" altLang="en-US" sz="120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>
                  <a:solidFill>
                    <a:srgbClr val="ff0000"/>
                  </a:solidFill>
                </a:rPr>
                <a:t>의</a:t>
              </a:r>
              <a:endParaRPr lang="ko-KR" altLang="en-US" sz="1200">
                <a:solidFill>
                  <a:srgbClr val="ff0000"/>
                </a:solidFill>
              </a:endParaRPr>
            </a:p>
            <a:p>
              <a:pPr defTabSz="179999" latinLnBrk="0">
                <a:defRPr/>
              </a:pPr>
              <a:r>
                <a:rPr lang="ko-KR" altLang="en-US" sz="120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4–8 </a:t>
            </a:r>
            <a:r>
              <a:rPr lang="ko-KR" altLang="en-US"/>
              <a:t>여러 스타일 시트가 중첩되는 경우</a:t>
            </a:r>
            <a:endParaRPr lang="ko-KR" altLang="en-US"/>
          </a:p>
        </p:txBody>
      </p:sp>
      <p:sp>
        <p:nvSpPr>
          <p:cNvPr id="19" name="직사각형 2"/>
          <p:cNvSpPr/>
          <p:nvPr/>
        </p:nvSpPr>
        <p:spPr>
          <a:xfrm>
            <a:off x="3632679" y="2584394"/>
            <a:ext cx="4320481" cy="3204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스타일 합치기 및 오버라이딩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&lt;link </a:t>
            </a:r>
            <a:r>
              <a:rPr lang="en-US" altLang="ko-KR" sz="1200"/>
              <a:t>type="text/css" rel="stylesheet" href="</a:t>
            </a:r>
            <a:r>
              <a:rPr lang="en-US" altLang="ko-KR" sz="1200" b="1"/>
              <a:t>external.css</a:t>
            </a:r>
            <a:r>
              <a:rPr lang="en-US" altLang="ko-KR" sz="1200"/>
              <a:t>"</a:t>
            </a:r>
            <a:r>
              <a:rPr lang="en-US" altLang="ko-KR" sz="1200" b="1"/>
              <a:t>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p { color : blue; font-size : 12px;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&lt;h3&gt;p </a:t>
            </a:r>
            <a:r>
              <a:rPr lang="ko-KR" altLang="en-US" sz="1200"/>
              <a:t>태그에 중첩된 스타일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&lt;p&gt;Hello, students!&lt;/p&gt;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&lt;p style="font-size:25px"</a:t>
            </a:r>
            <a:r>
              <a:rPr lang="en-US" altLang="ko-KR" sz="1200"/>
              <a:t>&gt;</a:t>
            </a:r>
            <a:r>
              <a:rPr lang="ko-KR" altLang="en-US" sz="1200"/>
              <a:t>안녕하세요 교수님</a:t>
            </a:r>
            <a:r>
              <a:rPr lang="en-US" altLang="ko-KR" sz="1200"/>
              <a:t>!</a:t>
            </a:r>
            <a:r>
              <a:rPr lang="en-US" altLang="ko-KR" sz="1200" b="1"/>
              <a:t>&lt;/p&gt;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34" name="직사각형 4"/>
          <p:cNvSpPr/>
          <p:nvPr/>
        </p:nvSpPr>
        <p:spPr>
          <a:xfrm>
            <a:off x="2571784" y="2090602"/>
            <a:ext cx="6640130" cy="269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여러 스타일 시트가 중첩된 경우이다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79373" y="982939"/>
            <a:ext cx="4320480" cy="31966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스타일 합치기 및 오버라이딩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&lt;link </a:t>
            </a:r>
            <a:r>
              <a:rPr lang="en-US" altLang="ko-KR" sz="1200"/>
              <a:t>type="text/css" rel="stylesheet" href="</a:t>
            </a:r>
            <a:r>
              <a:rPr lang="en-US" altLang="ko-KR" sz="1200" b="1"/>
              <a:t>external.css</a:t>
            </a:r>
            <a:r>
              <a:rPr lang="en-US" altLang="ko-KR" sz="1200"/>
              <a:t>"</a:t>
            </a:r>
            <a:r>
              <a:rPr lang="en-US" altLang="ko-KR" sz="1200" b="1"/>
              <a:t>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p { color : blue; font-size : 12px;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&lt;h3&gt;p </a:t>
            </a:r>
            <a:r>
              <a:rPr lang="ko-KR" altLang="en-US" sz="1200"/>
              <a:t>태그에 중첩된 스타일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&lt;p&gt;Hello, students!&lt;/p&gt;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&lt;p style="font-size:25px"</a:t>
            </a:r>
            <a:r>
              <a:rPr lang="en-US" altLang="ko-KR" sz="1200"/>
              <a:t>&gt;</a:t>
            </a:r>
            <a:r>
              <a:rPr lang="ko-KR" altLang="en-US" sz="1200"/>
              <a:t>안녕하세요 교수님</a:t>
            </a:r>
            <a:r>
              <a:rPr lang="en-US" altLang="ko-KR" sz="1200"/>
              <a:t>!</a:t>
            </a:r>
            <a:r>
              <a:rPr lang="en-US" altLang="ko-KR" sz="1200" b="1"/>
              <a:t>&lt;/p&gt;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625" y="4077246"/>
            <a:ext cx="2544335" cy="2638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79374" y="321623"/>
            <a:ext cx="2545553" cy="306467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p { background : mistyrose; }</a:t>
            </a:r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2138595" y="44624"/>
            <a:ext cx="9055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external.css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2071039" y="692696"/>
            <a:ext cx="916001" cy="267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HTML </a:t>
            </a:r>
            <a:r>
              <a:rPr lang="ko-KR" altLang="en-US" sz="1200"/>
              <a:t>파일</a:t>
            </a:r>
            <a:endParaRPr lang="ko-KR" altLang="en-US" sz="1200"/>
          </a:p>
        </p:txBody>
      </p:sp>
      <p:sp>
        <p:nvSpPr>
          <p:cNvPr id="15" name="자유형 14"/>
          <p:cNvSpPr/>
          <p:nvPr/>
        </p:nvSpPr>
        <p:spPr>
          <a:xfrm>
            <a:off x="1772699" y="638598"/>
            <a:ext cx="435691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919536" y="2430176"/>
            <a:ext cx="286245" cy="3087056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624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879976" y="3717032"/>
            <a:ext cx="2592288" cy="2088232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208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background : mistyrose;</a:t>
            </a:r>
            <a:endParaRPr lang="en-US" altLang="ko-KR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color : blue;</a:t>
            </a:r>
            <a:endParaRPr lang="en-US" altLang="ko-KR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font-size : 12px;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8100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background : mistyrose;</a:t>
            </a:r>
            <a:endParaRPr lang="en-US" altLang="ko-KR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color : blue;</a:t>
            </a:r>
            <a:endParaRPr lang="en-US" altLang="ko-KR" sz="1000">
              <a:solidFill>
                <a:schemeClr val="tx1"/>
              </a:solidFill>
            </a:endParaRPr>
          </a:p>
          <a:p>
            <a:pPr defTabSz="179999">
              <a:defRPr/>
            </a:pPr>
            <a:r>
              <a:rPr lang="en-US" altLang="ko-KR" sz="1000">
                <a:solidFill>
                  <a:schemeClr val="tx1"/>
                </a:solidFill>
              </a:rPr>
              <a:t>font-size : 25px;</a:t>
            </a:r>
            <a:endParaRPr lang="en-US" altLang="ko-KR" sz="100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7438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3845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544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ko-KR" altLang="en-US" sz="1200" ker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>
              <a:defRPr/>
            </a:pP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ko-KR" altLang="en-US" sz="1200" ker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>
              <a:defRPr/>
            </a:pP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>
              <a:defRPr/>
            </a:pPr>
            <a:r>
              <a:rPr lang="ko-KR" altLang="en-US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4727848" y="2430176"/>
            <a:ext cx="3923762" cy="3375087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언어가 무엇인지 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스타일</a:t>
            </a:r>
            <a:r>
              <a:rPr lang="en-US" altLang="ko-KR"/>
              <a:t> </a:t>
            </a:r>
            <a:r>
              <a:rPr lang="ko-KR" altLang="en-US"/>
              <a:t>시트를 작성하는 방법을 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 셀렉터 만드는 방법을 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로 텍스트 꾸미기를 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로 웹 페이지에 색과 모양을 꾸밀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의 박스 모델을 이해하고 다룰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로 </a:t>
            </a:r>
            <a:r>
              <a:rPr lang="en-US" altLang="ko-KR"/>
              <a:t>HTML </a:t>
            </a:r>
            <a:r>
              <a:rPr lang="ko-KR" altLang="en-US"/>
              <a:t>태그의 배경과 테두리 등을 꾸밀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로 그림자 효과를 만들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강의 목표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셀렉터</a:t>
            </a:r>
            <a:r>
              <a:rPr lang="en-US" altLang="ko-KR"/>
              <a:t>(selector)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태그의 모양을 꾸밀 스타일 시트를 선택하는 기능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여러 유형의 셀렉터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웹 페이지의 모든 </a:t>
            </a:r>
            <a:r>
              <a:rPr lang="en-US" altLang="ko-KR"/>
              <a:t>&lt;h3&gt; </a:t>
            </a:r>
            <a:r>
              <a:rPr lang="ko-KR" altLang="en-US"/>
              <a:t>태그에 </a:t>
            </a:r>
            <a:r>
              <a:rPr lang="en-US" altLang="ko-KR"/>
              <a:t>color:brown </a:t>
            </a:r>
            <a:r>
              <a:rPr lang="ko-KR" altLang="en-US"/>
              <a:t>스타일을 적용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        </a:t>
            </a:r>
            <a:r>
              <a:rPr lang="ko-KR" altLang="en-US"/>
              <a:t>하는 셀렉터 </a:t>
            </a:r>
            <a:r>
              <a:rPr lang="en-US" altLang="ko-KR"/>
              <a:t>h3</a:t>
            </a:r>
            <a:r>
              <a:rPr lang="ko-KR" altLang="en-US"/>
              <a:t>를 만든 사례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셀렉터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8738" y="4455146"/>
            <a:ext cx="5277803" cy="1545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셀렉터 설명을 위한 샘플 </a:t>
            </a:r>
            <a:r>
              <a:rPr lang="en-US" altLang="ko-KR"/>
              <a:t>HTML </a:t>
            </a:r>
            <a:r>
              <a:rPr lang="ko-KR" altLang="en-US"/>
              <a:t>페이지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2186" y="1903859"/>
            <a:ext cx="2647645" cy="30502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모서리가 둥근 직사각형 4"/>
          <p:cNvSpPr/>
          <p:nvPr/>
        </p:nvSpPr>
        <p:spPr>
          <a:xfrm>
            <a:off x="2075683" y="1535089"/>
            <a:ext cx="4392488" cy="4443701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셀렉터 만들기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&lt;h3&gt;Web Programming&lt;/h3&gt;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&lt;div&gt;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&lt;div&gt;2</a:t>
            </a:r>
            <a:r>
              <a:rPr lang="ko-KR" altLang="en-US" sz="1400"/>
              <a:t>학기 </a:t>
            </a:r>
            <a:r>
              <a:rPr lang="en-US" altLang="ko-KR" sz="1400"/>
              <a:t>&lt;strong&gt;</a:t>
            </a:r>
            <a:r>
              <a:rPr lang="ko-KR" altLang="en-US" sz="1400"/>
              <a:t>학습 내용</a:t>
            </a:r>
            <a:r>
              <a:rPr lang="en-US" altLang="ko-KR" sz="1400"/>
              <a:t>&lt;/strong&gt;&lt;/div&gt;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&lt;ul&gt;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&lt;li&gt;HTML5&lt;/li&gt;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&lt;li&gt;&lt;strong&gt;CSS&lt;/strong&gt;&lt;/li&gt;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&lt;li&gt;JAVASCRIPT&lt;/li&gt;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&lt;/ul&gt;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&lt;div&gt;60</a:t>
            </a:r>
            <a:r>
              <a:rPr lang="ko-KR" altLang="en-US" sz="1400"/>
              <a:t>점 이하는 </a:t>
            </a:r>
            <a:r>
              <a:rPr lang="en-US" altLang="ko-KR" sz="1400"/>
              <a:t>F!&lt;/div&gt;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&lt;/div&gt;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태그 이름 셀렉터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태그 이름이 셀렉터로 사용되는 유형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셀렉터와 같은 이름의 모든 태그에 </a:t>
            </a:r>
            <a:r>
              <a:rPr lang="en-US" altLang="ko-KR"/>
              <a:t>CSS3 </a:t>
            </a:r>
            <a:r>
              <a:rPr lang="ko-KR" altLang="en-US"/>
              <a:t>스타일 시트 적용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태그 이름 셀렉터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3216" y="3429000"/>
            <a:ext cx="2362262" cy="27215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/>
          <a:srcRect r="35190"/>
          <a:stretch>
            <a:fillRect/>
          </a:stretch>
        </p:blipFill>
        <p:spPr>
          <a:xfrm>
            <a:off x="2361674" y="3202090"/>
            <a:ext cx="4320480" cy="308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점</a:t>
            </a:r>
            <a:r>
              <a:rPr lang="en-US" altLang="ko-KR"/>
              <a:t>(.)</a:t>
            </a:r>
            <a:r>
              <a:rPr lang="ko-KR" altLang="en-US"/>
              <a:t>으로 시작하는 이름의 셀렉터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태그의 </a:t>
            </a:r>
            <a:r>
              <a:rPr lang="en-US" altLang="ko-KR"/>
              <a:t>class </a:t>
            </a:r>
            <a:r>
              <a:rPr lang="ko-KR" altLang="en-US"/>
              <a:t>속성으로만 지정 가능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class</a:t>
            </a:r>
            <a:r>
              <a:rPr lang="ko-KR" altLang="en-US"/>
              <a:t> 속성이 같은 모든 태그에 적용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body</a:t>
            </a:r>
            <a:r>
              <a:rPr lang="en-US" altLang="ko-KR" b="1"/>
              <a:t>.main</a:t>
            </a:r>
            <a:r>
              <a:rPr lang="en-US" altLang="ko-KR"/>
              <a:t> { background : aliceblue; }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&lt;body class=“main”&gt; </a:t>
            </a:r>
            <a:r>
              <a:rPr lang="ko-KR" altLang="en-US"/>
              <a:t>태그에만</a:t>
            </a:r>
            <a:r>
              <a:rPr lang="en-US" altLang="ko-KR"/>
              <a:t> </a:t>
            </a:r>
            <a:r>
              <a:rPr lang="ko-KR" altLang="en-US"/>
              <a:t>적용 가능</a:t>
            </a:r>
            <a:endParaRPr lang="ko-KR" altLang="en-US"/>
          </a:p>
          <a:p>
            <a:pPr marL="45720" indent="0">
              <a:buNone/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class </a:t>
            </a:r>
            <a:r>
              <a:rPr lang="ko-KR" altLang="en-US"/>
              <a:t>셀렉터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rcRect r="36490"/>
          <a:stretch>
            <a:fillRect/>
          </a:stretch>
        </p:blipFill>
        <p:spPr>
          <a:xfrm>
            <a:off x="6754825" y="1311382"/>
            <a:ext cx="4176464" cy="3024336"/>
          </a:xfrm>
          <a:prstGeom prst="rect">
            <a:avLst/>
          </a:prstGeom>
        </p:spPr>
      </p:pic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23856" y="4291710"/>
            <a:ext cx="1938011" cy="2232732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으로 시작하는 이름의 셀렉터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태그의 </a:t>
            </a:r>
            <a:r>
              <a:rPr lang="en-US" altLang="ko-KR"/>
              <a:t>id </a:t>
            </a:r>
            <a:r>
              <a:rPr lang="ko-KR" altLang="en-US"/>
              <a:t>속성으로만 지정 가능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id </a:t>
            </a:r>
            <a:r>
              <a:rPr lang="ko-KR" altLang="en-US"/>
              <a:t>속성이 같은 모든 태그에 적용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div#etc { background : mistyrose; }</a:t>
            </a:r>
            <a:r>
              <a:rPr lang="ko-KR" altLang="en-US"/>
              <a:t> 셀렉터는 다음 사용 불가능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en-US" altLang="ko-KR"/>
              <a:t>         &lt;p </a:t>
            </a:r>
            <a:r>
              <a:rPr lang="en-US" altLang="ko-KR" strike="sngStrike"/>
              <a:t>id="etc"</a:t>
            </a:r>
            <a:r>
              <a:rPr lang="en-US" altLang="ko-KR"/>
              <a:t>&gt;</a:t>
            </a:r>
            <a:r>
              <a:rPr lang="ko-KR" altLang="en-US"/>
              <a:t>안녕하세요</a:t>
            </a:r>
            <a:r>
              <a:rPr lang="en-US" altLang="ko-KR"/>
              <a:t>&lt;/p&gt;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18375" y="2515505"/>
            <a:ext cx="5832177" cy="2432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id</a:t>
            </a:r>
            <a:r>
              <a:rPr lang="ko-KR" altLang="en-US"/>
              <a:t> 셀렉터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id </a:t>
            </a:r>
            <a:r>
              <a:rPr lang="ko-KR" altLang="en-US"/>
              <a:t>속성의 목적은 각 태그를 유일하게 구분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동일한 </a:t>
            </a:r>
            <a:r>
              <a:rPr lang="en-US" altLang="ko-KR"/>
              <a:t>id </a:t>
            </a:r>
            <a:r>
              <a:rPr lang="ko-KR" altLang="en-US"/>
              <a:t>속성이 같지 않도록 </a:t>
            </a:r>
            <a:r>
              <a:rPr lang="en-US" altLang="ko-KR"/>
              <a:t>HTML </a:t>
            </a:r>
            <a:r>
              <a:rPr lang="ko-KR" altLang="en-US"/>
              <a:t>파일 작성하는 것이 바람직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자바스크립트 코드에서 </a:t>
            </a:r>
            <a:r>
              <a:rPr lang="en-US" altLang="ko-KR"/>
              <a:t>id </a:t>
            </a:r>
            <a:r>
              <a:rPr lang="ko-KR" altLang="en-US"/>
              <a:t>값을 가진 태그 객체를 찾을 때 문제됨</a:t>
            </a:r>
            <a:r>
              <a:rPr lang="en-US" altLang="ko-KR"/>
              <a:t>(8</a:t>
            </a:r>
            <a:r>
              <a:rPr lang="ko-KR" altLang="en-US"/>
              <a:t>장 </a:t>
            </a:r>
            <a:r>
              <a:rPr lang="en-US" altLang="ko-KR"/>
              <a:t>2</a:t>
            </a:r>
            <a:r>
              <a:rPr lang="ko-KR" altLang="en-US"/>
              <a:t>절 </a:t>
            </a:r>
            <a:r>
              <a:rPr lang="en-US" altLang="ko-KR"/>
              <a:t>DOM </a:t>
            </a:r>
            <a:r>
              <a:rPr lang="ko-KR" altLang="en-US"/>
              <a:t>객체 찾기</a:t>
            </a:r>
            <a:r>
              <a:rPr lang="en-US" altLang="ko-KR"/>
              <a:t> </a:t>
            </a:r>
            <a:r>
              <a:rPr lang="ko-KR" altLang="en-US"/>
              <a:t>참고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적합한 활용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id </a:t>
            </a:r>
            <a:r>
              <a:rPr lang="ko-KR" altLang="en-US"/>
              <a:t>셀렉터는 여러 태그 중 특정 태그에만 </a:t>
            </a:r>
            <a:r>
              <a:rPr lang="en-US" altLang="ko-KR"/>
              <a:t>CSS </a:t>
            </a:r>
            <a:r>
              <a:rPr lang="ko-KR" altLang="en-US"/>
              <a:t>스타일을 적용할 때 적합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class </a:t>
            </a:r>
            <a:r>
              <a:rPr lang="ko-KR" altLang="en-US"/>
              <a:t>셀렉터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적합한 활용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여러 태그를 하나의 그룹으로 묶어 단체로 동일한 </a:t>
            </a:r>
            <a:r>
              <a:rPr lang="en-US" altLang="ko-KR"/>
              <a:t>CSS </a:t>
            </a:r>
            <a:r>
              <a:rPr lang="ko-KR" altLang="en-US"/>
              <a:t>스타일을 적용할 때 적합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class </a:t>
            </a:r>
            <a:r>
              <a:rPr lang="ko-KR" altLang="en-US"/>
              <a:t>속성 값이 같은 태그에 모두 </a:t>
            </a:r>
            <a:r>
              <a:rPr lang="en-US" altLang="ko-KR"/>
              <a:t>CSS </a:t>
            </a:r>
            <a:r>
              <a:rPr lang="ko-KR" altLang="en-US"/>
              <a:t>스타일 적용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태그의 종류에 관계없이 </a:t>
            </a:r>
            <a:r>
              <a:rPr lang="en-US" altLang="ko-KR"/>
              <a:t>class </a:t>
            </a:r>
            <a:r>
              <a:rPr lang="ko-KR" altLang="en-US"/>
              <a:t>셀렉터 활용 가능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id </a:t>
            </a:r>
            <a:r>
              <a:rPr lang="ko-KR" altLang="en-US"/>
              <a:t>셀렉터와 </a:t>
            </a:r>
            <a:r>
              <a:rPr lang="en-US" altLang="ko-KR"/>
              <a:t>class</a:t>
            </a:r>
            <a:r>
              <a:rPr lang="ko-KR" altLang="en-US"/>
              <a:t> 셀렉터 비교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en-US" altLang="ko-KR"/>
              <a:t>2 </a:t>
            </a:r>
            <a:r>
              <a:rPr lang="ko-KR" altLang="en-US"/>
              <a:t>개 이상의 셀렉터 조합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조합에 적합한 </a:t>
            </a:r>
            <a:r>
              <a:rPr lang="en-US" altLang="ko-KR"/>
              <a:t>HTML </a:t>
            </a:r>
            <a:r>
              <a:rPr lang="ko-KR" altLang="en-US"/>
              <a:t>태그에만 적용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자식 셀렉터</a:t>
            </a:r>
            <a:r>
              <a:rPr lang="en-US" altLang="ko-KR"/>
              <a:t>(child selector)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부모 자식 관계인 두 셀렉터를 ‘&gt;’ 기호로 조</a:t>
            </a: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div &gt; strong { color : dodgerblue; }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&lt;div&gt;</a:t>
            </a:r>
            <a:r>
              <a:rPr lang="ko-KR" altLang="en-US"/>
              <a:t>의 직계 자식인 </a:t>
            </a:r>
            <a:r>
              <a:rPr lang="en-US" altLang="ko-KR"/>
              <a:t>&lt;strong&gt;</a:t>
            </a:r>
            <a:r>
              <a:rPr lang="ko-KR" altLang="en-US"/>
              <a:t>에 적용되는 스타일 시트 </a:t>
            </a:r>
            <a:endParaRPr lang="ko-KR" altLang="en-US"/>
          </a:p>
          <a:p>
            <a:pPr marL="685800" lvl="2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자손 셀렉터</a:t>
            </a:r>
            <a:r>
              <a:rPr lang="en-US" altLang="ko-KR"/>
              <a:t>(descendent selector)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자손 관계인 </a:t>
            </a:r>
            <a:r>
              <a:rPr lang="en-US" altLang="ko-KR"/>
              <a:t>2 </a:t>
            </a:r>
            <a:r>
              <a:rPr lang="ko-KR" altLang="en-US"/>
              <a:t>개 이상의 태그 나열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자손이란 자식과 그 후손 모두 포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ul strong { color : dodgerblue; }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&lt;ul&gt;</a:t>
            </a:r>
            <a:r>
              <a:rPr lang="ko-KR" altLang="en-US"/>
              <a:t>의 자손 </a:t>
            </a:r>
            <a:r>
              <a:rPr lang="en-US" altLang="ko-KR"/>
              <a:t>&lt;strong&gt;</a:t>
            </a:r>
            <a:r>
              <a:rPr lang="ko-KR" altLang="en-US"/>
              <a:t>에 적용되는 스타일 시트 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셀렉터 조합하기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자식 셀렉터와 자손 셀렉터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rcRect r="26600"/>
          <a:stretch>
            <a:fillRect/>
          </a:stretch>
        </p:blipFill>
        <p:spPr>
          <a:xfrm>
            <a:off x="1583355" y="1916833"/>
            <a:ext cx="6480720" cy="4120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64075" y="3429000"/>
            <a:ext cx="2212139" cy="2548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/>
              <a:t>전체 셀렉터</a:t>
            </a:r>
            <a:r>
              <a:rPr lang="en-US" altLang="ko-KR"/>
              <a:t>(universal selector)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와일드 문자</a:t>
            </a:r>
            <a:r>
              <a:rPr lang="en-US" altLang="ko-KR"/>
              <a:t>(*)</a:t>
            </a:r>
            <a:r>
              <a:rPr lang="ko-KR" altLang="en-US"/>
              <a:t>를 사용하여 모든 태그에 적용시키는 셀렉터</a:t>
            </a:r>
            <a:endParaRPr lang="ko-KR" altLang="en-US"/>
          </a:p>
          <a:p>
            <a:pPr marL="365760" lvl="1" indent="0">
              <a:buNone/>
              <a:defRPr/>
            </a:pP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* { color : green; }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웹 페이지의 모든 태그에 적용</a:t>
            </a:r>
            <a:r>
              <a:rPr lang="en-US" altLang="ko-KR"/>
              <a:t>. </a:t>
            </a:r>
            <a:r>
              <a:rPr lang="ko-KR" altLang="en-US"/>
              <a:t>텍스트 색을 </a:t>
            </a:r>
            <a:r>
              <a:rPr lang="en-US" altLang="ko-KR"/>
              <a:t>green</a:t>
            </a:r>
            <a:r>
              <a:rPr lang="ko-KR" altLang="en-US"/>
              <a:t>으로 칠함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속성 셀렉터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태그의 특정 속성</a:t>
            </a:r>
            <a:r>
              <a:rPr lang="en-US" altLang="ko-KR"/>
              <a:t>(attribute)</a:t>
            </a:r>
            <a:r>
              <a:rPr lang="ko-KR" altLang="en-US"/>
              <a:t>에 대해 값이 일치하는 태그에만 스타일을 적용하는 셀렉터</a:t>
            </a:r>
            <a:endParaRPr lang="ko-KR" altLang="en-US"/>
          </a:p>
          <a:p>
            <a:pPr marL="365760" lvl="1" indent="0">
              <a:buNone/>
              <a:defRPr/>
            </a:pP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input[type=text] { color : red; }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type </a:t>
            </a:r>
            <a:r>
              <a:rPr lang="ko-KR" altLang="en-US"/>
              <a:t>속성값이 “</a:t>
            </a:r>
            <a:r>
              <a:rPr lang="en-US" altLang="ko-KR"/>
              <a:t>text”</a:t>
            </a:r>
            <a:r>
              <a:rPr lang="ko-KR" altLang="en-US"/>
              <a:t>인 </a:t>
            </a:r>
            <a:r>
              <a:rPr lang="en-US" altLang="ko-KR"/>
              <a:t>&lt;input&gt; </a:t>
            </a:r>
            <a:r>
              <a:rPr lang="ko-KR" altLang="en-US"/>
              <a:t>태그에 적용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전체 셀렉터와 속성 셀렉터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어떤 조건이나 상황에서 스타일을 적용하도록 만든 셀렉터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40</a:t>
            </a:r>
            <a:r>
              <a:rPr lang="ko-KR" altLang="en-US"/>
              <a:t>개 이상의 많은 가상 클래스 셀렉터 있음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1) a:visited { color : green; }:</a:t>
            </a:r>
            <a:r>
              <a:rPr lang="ko-KR" altLang="en-US"/>
              <a:t> 방문한 </a:t>
            </a:r>
            <a:r>
              <a:rPr lang="en-US" altLang="ko-KR"/>
              <a:t>&lt;a&gt;</a:t>
            </a:r>
            <a:r>
              <a:rPr lang="ko-KR" altLang="en-US"/>
              <a:t>의 링크 텍스트 색을 </a:t>
            </a:r>
            <a:r>
              <a:rPr lang="en-US" altLang="ko-KR"/>
              <a:t>green</a:t>
            </a:r>
            <a:r>
              <a:rPr lang="ko-KR" altLang="en-US"/>
              <a:t>으로 출력</a:t>
            </a:r>
            <a:endParaRPr lang="ko-KR" altLang="en-US"/>
          </a:p>
          <a:p>
            <a:pPr marL="685800" lvl="2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2) li:hover { background : yellowgreen; }:</a:t>
            </a:r>
            <a:r>
              <a:rPr lang="ko-KR" altLang="en-US"/>
              <a:t> </a:t>
            </a:r>
            <a:r>
              <a:rPr lang="en-US" altLang="ko-KR"/>
              <a:t>&lt;li&gt; </a:t>
            </a:r>
            <a:r>
              <a:rPr lang="ko-KR" altLang="en-US"/>
              <a:t>태그에 마우스가 올라오면</a:t>
            </a:r>
            <a:r>
              <a:rPr lang="en-US" altLang="ko-KR"/>
              <a:t>, yellowgreen</a:t>
            </a:r>
            <a:r>
              <a:rPr lang="ko-KR" altLang="en-US"/>
              <a:t>을 배경색으로 출력</a:t>
            </a:r>
            <a:r>
              <a:rPr lang="en-US" altLang="ko-KR"/>
              <a:t>, </a:t>
            </a:r>
            <a:r>
              <a:rPr lang="ko-KR" altLang="en-US"/>
              <a:t>내려가면 복귀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가상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r>
              <a:rPr lang="en-US" altLang="ko-KR"/>
              <a:t>(pseudo-class)</a:t>
            </a:r>
            <a:r>
              <a:rPr lang="ko-KR" altLang="en-US"/>
              <a:t> 셀렉터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2144" y="3877821"/>
            <a:ext cx="5683974" cy="263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CSS(Cascading Style Sheet)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문서의 색이나 모양 등 외관을 꾸미는 언어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CSS</a:t>
            </a:r>
            <a:r>
              <a:rPr lang="ko-KR" altLang="en-US"/>
              <a:t>로 작성된 코드를 스타일 시트</a:t>
            </a:r>
            <a:r>
              <a:rPr lang="en-US" altLang="ko-KR"/>
              <a:t>(style sheet)</a:t>
            </a:r>
            <a:r>
              <a:rPr lang="ko-KR" altLang="en-US"/>
              <a:t>라고 부름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현재 </a:t>
            </a:r>
            <a:r>
              <a:rPr lang="en-US" altLang="ko-KR"/>
              <a:t>CSS3 : CSS level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CSS1 -&gt; CSS2 -&gt; CSS3 -&gt; CSS4(</a:t>
            </a:r>
            <a:r>
              <a:rPr lang="ko-KR" altLang="en-US"/>
              <a:t>현재 표준화 작업 중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CSS3</a:t>
            </a:r>
            <a:r>
              <a:rPr lang="ko-KR" altLang="en-US"/>
              <a:t>의 기능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색상과 배경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텍스트</a:t>
            </a:r>
            <a:r>
              <a:rPr lang="en-US" altLang="ko-KR"/>
              <a:t>,</a:t>
            </a:r>
            <a:r>
              <a:rPr lang="ko-KR" altLang="en-US"/>
              <a:t> 폰트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박스 모델</a:t>
            </a:r>
            <a:r>
              <a:rPr lang="en-US" altLang="ko-KR"/>
              <a:t>(Box Model)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비주얼 포맷 및 효과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리스트</a:t>
            </a:r>
            <a:r>
              <a:rPr lang="en-US" altLang="ko-KR"/>
              <a:t>,</a:t>
            </a:r>
            <a:r>
              <a:rPr lang="ko-KR" altLang="en-US"/>
              <a:t> 테이블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사용자 인터페이스</a:t>
            </a:r>
            <a:endParaRPr lang="ko-KR" altLang="en-US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:firstletter</a:t>
            </a:r>
            <a:r>
              <a:rPr lang="ko-KR" altLang="en-US"/>
              <a:t>와 </a:t>
            </a:r>
            <a:r>
              <a:rPr lang="en-US" altLang="ko-KR"/>
              <a:t>:hover</a:t>
            </a:r>
            <a:r>
              <a:rPr lang="ko-KR" altLang="en-US"/>
              <a:t>의 사용 사례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4154" y="1575202"/>
            <a:ext cx="9983692" cy="4523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4-9 </a:t>
            </a:r>
            <a:r>
              <a:rPr lang="ko-KR" altLang="en-US"/>
              <a:t>셀렉터 활용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5858222" y="1297639"/>
            <a:ext cx="4572000" cy="260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&lt;/style&gt;&lt;/head&gt;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&lt;body class="main"&gt;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&lt;h3&gt;Web Programming&lt;/h3&gt;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&lt;div&gt; 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&lt;div&gt;2</a:t>
            </a:r>
            <a:r>
              <a:rPr lang="ko-KR" altLang="en-US" sz="1100"/>
              <a:t>학기 </a:t>
            </a:r>
            <a:r>
              <a:rPr lang="en-US" altLang="ko-KR" sz="1100"/>
              <a:t>&lt;strong&gt;</a:t>
            </a:r>
            <a:r>
              <a:rPr lang="ko-KR" altLang="en-US" sz="1100"/>
              <a:t>학습 내용</a:t>
            </a:r>
            <a:r>
              <a:rPr lang="en-US" altLang="ko-KR" sz="1100"/>
              <a:t>&lt;/strong&gt;</a:t>
            </a:r>
            <a:r>
              <a:rPr lang="ko-KR" altLang="en-US" sz="1100"/>
              <a:t>입니다</a:t>
            </a:r>
            <a:r>
              <a:rPr lang="en-US" altLang="ko-KR" sz="1100"/>
              <a:t>.&lt;/div&gt;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&lt;ul id="list"&gt;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	&lt;li&gt;&lt;span&gt;HTML5&lt;/span&gt;&lt;/li&gt;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	&lt;li&gt;&lt;strong&gt;CSS&lt;/strong&gt;&lt;/li&gt;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	&lt;li&gt;JAVASCRIPT&lt;/li&gt;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&lt;/ul&gt;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&lt;div class="warning"&gt;60</a:t>
            </a:r>
            <a:r>
              <a:rPr lang="ko-KR" altLang="en-US" sz="1100"/>
              <a:t>점 이하는 </a:t>
            </a:r>
            <a:r>
              <a:rPr lang="en-US" altLang="ko-KR" sz="1100"/>
              <a:t>F&lt;/div&gt;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6" name="직사각형 4"/>
          <p:cNvSpPr/>
          <p:nvPr/>
        </p:nvSpPr>
        <p:spPr>
          <a:xfrm>
            <a:off x="2067565" y="1286041"/>
            <a:ext cx="3744416" cy="5208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50"/>
              <a:t>&lt;!DOCTYPE html&gt;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&lt;html&gt;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&lt;head&gt;</a:t>
            </a:r>
            <a:r>
              <a:rPr lang="en-US" altLang="ko-KR" sz="105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5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5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05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050"/>
              <a:t>&lt;title&gt;</a:t>
            </a:r>
            <a:r>
              <a:rPr lang="ko-KR" altLang="en-US" sz="1050"/>
              <a:t>셀렉터 만들기</a:t>
            </a:r>
            <a:r>
              <a:rPr lang="en-US" altLang="ko-KR" sz="1050"/>
              <a:t>&lt;/title&gt;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&lt;style&gt;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h3,</a:t>
            </a:r>
            <a:r>
              <a:rPr lang="ko-KR" altLang="en-US" sz="1050" b="1"/>
              <a:t> </a:t>
            </a:r>
            <a:r>
              <a:rPr lang="en-US" altLang="ko-KR" sz="1050" b="1"/>
              <a:t>li</a:t>
            </a:r>
            <a:r>
              <a:rPr lang="ko-KR" altLang="en-US" sz="1050" b="1"/>
              <a:t> </a:t>
            </a:r>
            <a:r>
              <a:rPr lang="en-US" altLang="ko-KR" sz="1050" b="1"/>
              <a:t>{ </a:t>
            </a:r>
            <a:r>
              <a:rPr lang="en-US" altLang="ko-KR" sz="1050"/>
              <a:t>/* </a:t>
            </a:r>
            <a:r>
              <a:rPr lang="ko-KR" altLang="en-US" sz="1050"/>
              <a:t>태그 이름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color : brown;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div</a:t>
            </a:r>
            <a:r>
              <a:rPr lang="ko-KR" altLang="en-US" sz="1050" b="1"/>
              <a:t> </a:t>
            </a:r>
            <a:r>
              <a:rPr lang="en-US" altLang="ko-KR" sz="1050" b="1"/>
              <a:t>&gt;</a:t>
            </a:r>
            <a:r>
              <a:rPr lang="ko-KR" altLang="en-US" sz="1050" b="1"/>
              <a:t> </a:t>
            </a:r>
            <a:r>
              <a:rPr lang="en-US" altLang="ko-KR" sz="1050" b="1"/>
              <a:t>div</a:t>
            </a:r>
            <a:r>
              <a:rPr lang="ko-KR" altLang="en-US" sz="1050" b="1"/>
              <a:t> </a:t>
            </a:r>
            <a:r>
              <a:rPr lang="en-US" altLang="ko-KR" sz="1050" b="1"/>
              <a:t>&gt;</a:t>
            </a:r>
            <a:r>
              <a:rPr lang="ko-KR" altLang="en-US" sz="1050" b="1"/>
              <a:t> </a:t>
            </a:r>
            <a:r>
              <a:rPr lang="en-US" altLang="ko-KR" sz="1050" b="1"/>
              <a:t>strong</a:t>
            </a:r>
            <a:r>
              <a:rPr lang="ko-KR" altLang="en-US" sz="1050" b="1"/>
              <a:t> </a:t>
            </a:r>
            <a:r>
              <a:rPr lang="en-US" altLang="ko-KR" sz="1050" b="1"/>
              <a:t>{</a:t>
            </a:r>
            <a:r>
              <a:rPr lang="en-US" altLang="ko-KR" sz="1050"/>
              <a:t> /* </a:t>
            </a:r>
            <a:r>
              <a:rPr lang="ko-KR" altLang="en-US" sz="1050"/>
              <a:t>자식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background : yellow;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ul strong { </a:t>
            </a:r>
            <a:r>
              <a:rPr lang="en-US" altLang="ko-KR" sz="1050"/>
              <a:t>/* </a:t>
            </a:r>
            <a:r>
              <a:rPr lang="ko-KR" altLang="en-US" sz="1050"/>
              <a:t>자손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color : dodgerblue;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.warning </a:t>
            </a:r>
            <a:r>
              <a:rPr lang="en-US" altLang="ko-KR" sz="1050"/>
              <a:t>{ /* class </a:t>
            </a:r>
            <a:r>
              <a:rPr lang="ko-KR" altLang="en-US" sz="1050"/>
              <a:t>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color : red;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body.main { </a:t>
            </a:r>
            <a:r>
              <a:rPr lang="en-US" altLang="ko-KR" sz="1050"/>
              <a:t>/* class </a:t>
            </a:r>
            <a:r>
              <a:rPr lang="ko-KR" altLang="en-US" sz="1050"/>
              <a:t>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background : aliceblue; 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#list </a:t>
            </a:r>
            <a:r>
              <a:rPr lang="en-US" altLang="ko-KR" sz="1050"/>
              <a:t>{ /* id </a:t>
            </a:r>
            <a:r>
              <a:rPr lang="ko-KR" altLang="en-US" sz="1050"/>
              <a:t>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background : mistyrose;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#list span{ </a:t>
            </a:r>
            <a:r>
              <a:rPr lang="en-US" altLang="ko-KR" sz="1050"/>
              <a:t>/* </a:t>
            </a:r>
            <a:r>
              <a:rPr lang="ko-KR" altLang="en-US" sz="1050"/>
              <a:t>자손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color : forestgreen;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h3:first-letter</a:t>
            </a:r>
            <a:r>
              <a:rPr lang="ko-KR" altLang="en-US" sz="1050" b="1"/>
              <a:t> </a:t>
            </a:r>
            <a:r>
              <a:rPr lang="en-US" altLang="ko-KR" sz="1050" b="1"/>
              <a:t>{ </a:t>
            </a:r>
            <a:r>
              <a:rPr lang="en-US" altLang="ko-KR" sz="1050"/>
              <a:t>/* </a:t>
            </a:r>
            <a:r>
              <a:rPr lang="ko-KR" altLang="en-US" sz="1050"/>
              <a:t>가상 클래스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color : red;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 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li:hover</a:t>
            </a:r>
            <a:r>
              <a:rPr lang="ko-KR" altLang="en-US" sz="1050" b="1"/>
              <a:t> </a:t>
            </a:r>
            <a:r>
              <a:rPr lang="en-US" altLang="ko-KR" sz="1050" b="1"/>
              <a:t>{</a:t>
            </a:r>
            <a:r>
              <a:rPr lang="en-US" altLang="ko-KR" sz="1050"/>
              <a:t> /* </a:t>
            </a:r>
            <a:r>
              <a:rPr lang="ko-KR" altLang="en-US" sz="1050"/>
              <a:t>가상 클래스 셀렉터 *</a:t>
            </a:r>
            <a:r>
              <a:rPr lang="en-US" altLang="ko-KR" sz="1050"/>
              <a:t>/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background : yellowgreen;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</p:txBody>
      </p:sp>
      <p:grpSp>
        <p:nvGrpSpPr>
          <p:cNvPr id="7" name="그룹 6"/>
          <p:cNvGrpSpPr/>
          <p:nvPr/>
        </p:nvGrpSpPr>
        <p:grpSpPr>
          <a:xfrm rot="0">
            <a:off x="6796816" y="3679345"/>
            <a:ext cx="2373148" cy="2734041"/>
            <a:chOff x="5362832" y="3794482"/>
            <a:chExt cx="2373148" cy="2734041"/>
          </a:xfrm>
        </p:grpSpPr>
        <p:pic>
          <p:nvPicPr>
            <p:cNvPr id="8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62832" y="3794482"/>
              <a:ext cx="2373148" cy="273404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9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76256" y="5649372"/>
              <a:ext cx="299332" cy="3221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3 </a:t>
            </a:r>
            <a:r>
              <a:rPr lang="ko-KR" altLang="en-US"/>
              <a:t>가지 방법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16</a:t>
            </a:r>
            <a:r>
              <a:rPr lang="ko-KR" altLang="en-US"/>
              <a:t>진수 코드로 표현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10</a:t>
            </a:r>
            <a:r>
              <a:rPr lang="ko-KR" altLang="en-US"/>
              <a:t>진수 코드와 </a:t>
            </a:r>
            <a:r>
              <a:rPr lang="en-US" altLang="ko-KR"/>
              <a:t>RGB()</a:t>
            </a:r>
            <a:r>
              <a:rPr lang="ko-KR" altLang="en-US"/>
              <a:t>로 표현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색 이름으로 표현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CSS3 </a:t>
            </a:r>
            <a:r>
              <a:rPr lang="ko-KR" altLang="en-US"/>
              <a:t>표준에서는 </a:t>
            </a:r>
            <a:r>
              <a:rPr lang="en-US" altLang="ko-KR"/>
              <a:t>140</a:t>
            </a:r>
            <a:r>
              <a:rPr lang="ko-KR" altLang="en-US"/>
              <a:t>개 색의 이름을 정하고 있음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사례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56937" y="4888043"/>
            <a:ext cx="6511691" cy="81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cs typeface="Times New Roman"/>
              </a:rPr>
              <a:t>div { </a:t>
            </a:r>
            <a:r>
              <a:rPr lang="en-US" altLang="ko-KR" sz="1600">
                <a:solidFill>
                  <a:srgbClr val="cc00cc"/>
                </a:solidFill>
                <a:cs typeface="Times New Roman"/>
              </a:rPr>
              <a:t>color </a:t>
            </a:r>
            <a:r>
              <a:rPr lang="en-US" altLang="ko-KR" sz="1600">
                <a:cs typeface="Times New Roman"/>
              </a:rPr>
              <a:t>: </a:t>
            </a:r>
            <a:r>
              <a:rPr lang="en-US" altLang="ko-KR" sz="1600">
                <a:solidFill>
                  <a:srgbClr val="00b0f0"/>
                </a:solidFill>
              </a:rPr>
              <a:t>#8A2BE2</a:t>
            </a:r>
            <a:r>
              <a:rPr lang="en-US" altLang="ko-KR" sz="1600">
                <a:cs typeface="Times New Roman"/>
              </a:rPr>
              <a:t>; } 	  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/* blueviolet</a:t>
            </a:r>
            <a:r>
              <a:rPr lang="ko-KR" altLang="en-US" sz="1600">
                <a:solidFill>
                  <a:srgbClr val="00b050"/>
                </a:solidFill>
                <a:cs typeface="Times New Roman"/>
              </a:rPr>
              <a:t>의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16</a:t>
            </a:r>
            <a:r>
              <a:rPr lang="ko-KR" altLang="en-US" sz="1600">
                <a:solidFill>
                  <a:srgbClr val="00b050"/>
                </a:solidFill>
                <a:cs typeface="Times New Roman"/>
              </a:rPr>
              <a:t>진수 코드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*/ </a:t>
            </a:r>
            <a:endParaRPr lang="en-US" altLang="ko-KR" sz="1600">
              <a:solidFill>
                <a:srgbClr val="00b050"/>
              </a:solidFill>
              <a:cs typeface="Times New Roman"/>
            </a:endParaRPr>
          </a:p>
          <a:p>
            <a:pPr>
              <a:defRPr/>
            </a:pPr>
            <a:r>
              <a:rPr lang="en-US" altLang="ko-KR" sz="1600">
                <a:cs typeface="Times New Roman"/>
              </a:rPr>
              <a:t>div {</a:t>
            </a:r>
            <a:r>
              <a:rPr lang="en-US" altLang="ko-KR" sz="1600">
                <a:solidFill>
                  <a:srgbClr val="669900"/>
                </a:solidFill>
                <a:cs typeface="Times New Roman"/>
              </a:rPr>
              <a:t> </a:t>
            </a:r>
            <a:r>
              <a:rPr lang="en-US" altLang="ko-KR" sz="1600">
                <a:solidFill>
                  <a:srgbClr val="cc00cc"/>
                </a:solidFill>
                <a:cs typeface="Times New Roman"/>
              </a:rPr>
              <a:t>color</a:t>
            </a:r>
            <a:r>
              <a:rPr lang="en-US" altLang="ko-KR" sz="1600">
                <a:solidFill>
                  <a:srgbClr val="669900"/>
                </a:solidFill>
                <a:cs typeface="Times New Roman"/>
              </a:rPr>
              <a:t> </a:t>
            </a:r>
            <a:r>
              <a:rPr lang="en-US" altLang="ko-KR" sz="1600">
                <a:cs typeface="Times New Roman"/>
              </a:rPr>
              <a:t>: </a:t>
            </a:r>
            <a:r>
              <a:rPr lang="en-US" altLang="ko-KR" sz="1600">
                <a:solidFill>
                  <a:srgbClr val="00b0f0"/>
                </a:solidFill>
              </a:rPr>
              <a:t>rgb(138, 43, 226)</a:t>
            </a:r>
            <a:r>
              <a:rPr lang="en-US" altLang="ko-KR" sz="1600"/>
              <a:t>; }</a:t>
            </a:r>
            <a:r>
              <a:rPr lang="en-US" altLang="ko-KR" sz="1600">
                <a:solidFill>
                  <a:srgbClr val="00b0f0"/>
                </a:solidFill>
                <a:cs typeface="Times New Roman"/>
              </a:rPr>
              <a:t>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/* blueviolet</a:t>
            </a:r>
            <a:r>
              <a:rPr lang="ko-KR" altLang="en-US" sz="1600">
                <a:solidFill>
                  <a:srgbClr val="00b050"/>
                </a:solidFill>
                <a:cs typeface="Times New Roman"/>
              </a:rPr>
              <a:t>의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10</a:t>
            </a:r>
            <a:r>
              <a:rPr lang="ko-KR" altLang="en-US" sz="1600">
                <a:solidFill>
                  <a:srgbClr val="00b050"/>
                </a:solidFill>
                <a:cs typeface="Times New Roman"/>
              </a:rPr>
              <a:t>진수 색 코드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*/ </a:t>
            </a:r>
            <a:endParaRPr lang="en-US" altLang="ko-KR" sz="1600">
              <a:solidFill>
                <a:srgbClr val="00b050"/>
              </a:solidFill>
              <a:cs typeface="Times New Roman"/>
            </a:endParaRPr>
          </a:p>
          <a:p>
            <a:pPr>
              <a:defRPr/>
            </a:pPr>
            <a:r>
              <a:rPr lang="en-US" altLang="ko-KR" sz="1600">
                <a:cs typeface="Times New Roman"/>
              </a:rPr>
              <a:t>div { </a:t>
            </a:r>
            <a:r>
              <a:rPr lang="en-US" altLang="ko-KR" sz="1600">
                <a:solidFill>
                  <a:srgbClr val="cc00cc"/>
                </a:solidFill>
                <a:cs typeface="Times New Roman"/>
              </a:rPr>
              <a:t>color </a:t>
            </a:r>
            <a:r>
              <a:rPr lang="en-US" altLang="ko-KR" sz="1600">
                <a:cs typeface="Times New Roman"/>
              </a:rPr>
              <a:t>: </a:t>
            </a:r>
            <a:r>
              <a:rPr lang="en-US" altLang="ko-KR" sz="1600">
                <a:solidFill>
                  <a:srgbClr val="00b0f0"/>
                </a:solidFill>
                <a:cs typeface="Times New Roman"/>
              </a:rPr>
              <a:t>blueviolet</a:t>
            </a:r>
            <a:r>
              <a:rPr lang="en-US" altLang="ko-KR" sz="1600">
                <a:cs typeface="Times New Roman"/>
              </a:rPr>
              <a:t>; }	  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/* blueviolet</a:t>
            </a:r>
            <a:r>
              <a:rPr lang="ko-KR" altLang="en-US" sz="1600">
                <a:solidFill>
                  <a:srgbClr val="00b050"/>
                </a:solidFill>
                <a:cs typeface="Times New Roman"/>
              </a:rPr>
              <a:t> 색 이름 </a:t>
            </a:r>
            <a:r>
              <a:rPr lang="en-US" altLang="ko-KR" sz="1600">
                <a:solidFill>
                  <a:srgbClr val="00b050"/>
                </a:solidFill>
                <a:cs typeface="Times New Roman"/>
              </a:rPr>
              <a:t>*/ </a:t>
            </a:r>
            <a:endParaRPr lang="en-US" altLang="ko-KR" sz="1600">
              <a:cs typeface="Times New Roman"/>
            </a:endParaRPr>
          </a:p>
        </p:txBody>
      </p:sp>
      <p:grpSp>
        <p:nvGrpSpPr>
          <p:cNvPr id="6" name="그룹 8"/>
          <p:cNvGrpSpPr/>
          <p:nvPr/>
        </p:nvGrpSpPr>
        <p:grpSpPr>
          <a:xfrm rot="0">
            <a:off x="5387547" y="1828201"/>
            <a:ext cx="5346732" cy="821361"/>
            <a:chOff x="1638954" y="1704851"/>
            <a:chExt cx="5346732" cy="82136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 b="1" spc="200">
                  <a:solidFill>
                    <a:srgbClr val="0070c0"/>
                  </a:solidFill>
                  <a:latin typeface="Times New Roman"/>
                </a:rPr>
                <a:t># </a:t>
              </a:r>
              <a:r>
                <a:rPr lang="en-US" altLang="ko-KR" sz="2400" spc="200">
                  <a:solidFill>
                    <a:srgbClr val="0070c0"/>
                  </a:solidFill>
                </a:rPr>
                <a:t>8A2BE2</a:t>
              </a:r>
              <a:endParaRPr lang="en-US" altLang="ko-KR" sz="2400" spc="200">
                <a:solidFill>
                  <a:srgbClr val="0070c0"/>
                </a:solidFill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>
            <a:xfrm>
              <a:off x="2334149" y="1704851"/>
              <a:ext cx="516158" cy="24351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00b050"/>
                  </a:solidFill>
                  <a:latin typeface="+mj-lt"/>
                </a:rPr>
                <a:t>green</a:t>
              </a:r>
              <a:endParaRPr lang="en-US" altLang="ko-KR" sz="100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>
            <a:xfrm>
              <a:off x="2010021" y="1708893"/>
              <a:ext cx="372409" cy="24240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ff0000"/>
                  </a:solidFill>
                  <a:latin typeface="+mj-lt"/>
                </a:rPr>
                <a:t>red</a:t>
              </a:r>
              <a:endParaRPr lang="en-US" altLang="ko-KR" sz="100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>
            <a:xfrm>
              <a:off x="2791198" y="1708894"/>
              <a:ext cx="429432" cy="24240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00b0f0"/>
                  </a:solidFill>
                  <a:latin typeface="+mj-lt"/>
                </a:rPr>
                <a:t>blue</a:t>
              </a:r>
              <a:endParaRPr lang="en-US" altLang="ko-KR" sz="100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1" name="직사각형 53"/>
            <p:cNvSpPr/>
            <p:nvPr/>
          </p:nvSpPr>
          <p:spPr>
            <a:xfrm>
              <a:off x="4825446" y="1715810"/>
              <a:ext cx="2160240" cy="7002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빨간색</a:t>
              </a:r>
              <a:r>
                <a:rPr lang="en-US" altLang="ko-KR" sz="1000"/>
                <a:t>(r) </a:t>
              </a:r>
              <a:r>
                <a:rPr lang="ko-KR" altLang="en-US" sz="1000"/>
                <a:t>성분 </a:t>
              </a:r>
              <a:r>
                <a:rPr lang="en-US" altLang="ko-KR" sz="1000"/>
                <a:t>0x8A(138),</a:t>
              </a:r>
              <a:endParaRPr lang="en-US" altLang="ko-KR" sz="1000"/>
            </a:p>
            <a:p>
              <a:pPr>
                <a:defRPr/>
              </a:pPr>
              <a:r>
                <a:rPr lang="ko-KR" altLang="en-US" sz="1000"/>
                <a:t>초록색</a:t>
              </a:r>
              <a:r>
                <a:rPr lang="en-US" altLang="ko-KR" sz="1000"/>
                <a:t>(g)</a:t>
              </a:r>
              <a:r>
                <a:rPr lang="ko-KR" altLang="en-US" sz="1000"/>
                <a:t> 성분 </a:t>
              </a:r>
              <a:r>
                <a:rPr lang="en-US" altLang="ko-KR" sz="1000"/>
                <a:t>0x2B(43),</a:t>
              </a:r>
              <a:endParaRPr lang="en-US" altLang="ko-KR" sz="1000"/>
            </a:p>
            <a:p>
              <a:pPr>
                <a:defRPr/>
              </a:pPr>
              <a:r>
                <a:rPr lang="ko-KR" altLang="en-US" sz="1000"/>
                <a:t>파란색</a:t>
              </a:r>
              <a:r>
                <a:rPr lang="en-US" altLang="ko-KR" sz="1000"/>
                <a:t>(b) </a:t>
              </a:r>
              <a:r>
                <a:rPr lang="ko-KR" altLang="en-US" sz="1000"/>
                <a:t>성분 </a:t>
              </a:r>
              <a:r>
                <a:rPr lang="en-US" altLang="ko-KR" sz="1000"/>
                <a:t>0xE2(226) </a:t>
              </a:r>
              <a:r>
                <a:rPr lang="ko-KR" altLang="en-US" sz="1000"/>
                <a:t>이</a:t>
              </a:r>
              <a:endParaRPr lang="ko-KR" altLang="en-US" sz="1000"/>
            </a:p>
            <a:p>
              <a:pPr>
                <a:defRPr/>
              </a:pPr>
              <a:r>
                <a:rPr lang="ko-KR" altLang="en-US" sz="1000"/>
                <a:t>혼합된 보라색</a:t>
              </a:r>
              <a:r>
                <a:rPr lang="en-US" altLang="ko-KR" sz="1000"/>
                <a:t>(blueviolet)</a:t>
              </a:r>
              <a:endParaRPr lang="en-US" altLang="ko-KR" sz="1000"/>
            </a:p>
          </p:txBody>
        </p:sp>
        <p:sp>
          <p:nvSpPr>
            <p:cNvPr id="12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_x190573304" descr="EMB000022d08cad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976605" y="2043656"/>
              <a:ext cx="479425" cy="309267"/>
            </a:xfrm>
            <a:prstGeom prst="rect">
              <a:avLst/>
            </a:prstGeom>
            <a:noFill/>
          </p:spPr>
        </p:pic>
      </p:grpSp>
      <p:grpSp>
        <p:nvGrpSpPr>
          <p:cNvPr id="17" name="그룹 9"/>
          <p:cNvGrpSpPr/>
          <p:nvPr/>
        </p:nvGrpSpPr>
        <p:grpSpPr>
          <a:xfrm rot="0">
            <a:off x="5097681" y="2967569"/>
            <a:ext cx="5439929" cy="697651"/>
            <a:chOff x="1304096" y="2681407"/>
            <a:chExt cx="5439929" cy="697651"/>
          </a:xfrm>
        </p:grpSpPr>
        <p:sp>
          <p:nvSpPr>
            <p:cNvPr id="18" name="직사각형 29"/>
            <p:cNvSpPr/>
            <p:nvPr/>
          </p:nvSpPr>
          <p:spPr>
            <a:xfrm>
              <a:off x="1304096" y="2951529"/>
              <a:ext cx="2027815" cy="3894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rgbClr val="0070c0"/>
                  </a:solidFill>
                  <a:cs typeface="Times New Roman"/>
                </a:rPr>
                <a:t>rgb(138, 43, 226) </a:t>
              </a:r>
              <a:endParaRPr lang="ko-KR" altLang="en-US" sz="2000">
                <a:solidFill>
                  <a:srgbClr val="0070c0"/>
                </a:solidFill>
              </a:endParaRPr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>
            <a:xfrm>
              <a:off x="2304566" y="2681407"/>
              <a:ext cx="508389" cy="24622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00b050"/>
                  </a:solidFill>
                  <a:latin typeface="+mj-lt"/>
                </a:rPr>
                <a:t>green</a:t>
              </a:r>
              <a:endParaRPr lang="en-US" altLang="ko-KR" sz="100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>
            <a:xfrm>
              <a:off x="1879442" y="2685450"/>
              <a:ext cx="375423" cy="23640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ff0000"/>
                  </a:solidFill>
                  <a:latin typeface="+mj-lt"/>
                </a:rPr>
                <a:t>red</a:t>
              </a:r>
              <a:endParaRPr lang="en-US" altLang="ko-KR" sz="100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>
            <a:xfrm>
              <a:off x="2876643" y="2685450"/>
              <a:ext cx="426692" cy="236408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00">
                  <a:solidFill>
                    <a:srgbClr val="00b0f0"/>
                  </a:solidFill>
                  <a:latin typeface="+mj-lt"/>
                </a:rPr>
                <a:t>blue</a:t>
              </a:r>
              <a:endParaRPr lang="en-US" altLang="ko-KR" sz="100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22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5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_x190573304" descr="EMB000022d08cad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321092" y="2996952"/>
              <a:ext cx="479425" cy="309267"/>
            </a:xfrm>
            <a:prstGeom prst="rect">
              <a:avLst/>
            </a:prstGeom>
            <a:noFill/>
          </p:spPr>
        </p:pic>
        <p:sp>
          <p:nvSpPr>
            <p:cNvPr id="27" name="직사각형 63"/>
            <p:cNvSpPr/>
            <p:nvPr/>
          </p:nvSpPr>
          <p:spPr>
            <a:xfrm>
              <a:off x="5015833" y="2681407"/>
              <a:ext cx="1728192" cy="6976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빨간색</a:t>
              </a:r>
              <a:r>
                <a:rPr lang="en-US" altLang="ko-KR" sz="1000"/>
                <a:t>(r) </a:t>
              </a:r>
              <a:r>
                <a:rPr lang="ko-KR" altLang="en-US" sz="1000"/>
                <a:t>성분 </a:t>
              </a:r>
              <a:r>
                <a:rPr lang="en-US" altLang="ko-KR" sz="1000"/>
                <a:t>138,</a:t>
              </a:r>
              <a:endParaRPr lang="en-US" altLang="ko-KR" sz="1000"/>
            </a:p>
            <a:p>
              <a:pPr>
                <a:defRPr/>
              </a:pPr>
              <a:r>
                <a:rPr lang="ko-KR" altLang="en-US" sz="1000"/>
                <a:t>초록색</a:t>
              </a:r>
              <a:r>
                <a:rPr lang="en-US" altLang="ko-KR" sz="1000"/>
                <a:t>(g)</a:t>
              </a:r>
              <a:r>
                <a:rPr lang="ko-KR" altLang="en-US" sz="1000"/>
                <a:t> 성분 </a:t>
              </a:r>
              <a:r>
                <a:rPr lang="en-US" altLang="ko-KR" sz="1000"/>
                <a:t>43,</a:t>
              </a:r>
              <a:endParaRPr lang="en-US" altLang="ko-KR" sz="1000"/>
            </a:p>
            <a:p>
              <a:pPr>
                <a:defRPr/>
              </a:pPr>
              <a:r>
                <a:rPr lang="ko-KR" altLang="en-US" sz="1000"/>
                <a:t>파란색</a:t>
              </a:r>
              <a:r>
                <a:rPr lang="en-US" altLang="ko-KR" sz="1000"/>
                <a:t>(b) </a:t>
              </a:r>
              <a:r>
                <a:rPr lang="ko-KR" altLang="en-US" sz="1000"/>
                <a:t>성분 </a:t>
              </a:r>
              <a:r>
                <a:rPr lang="en-US" altLang="ko-KR" sz="1000"/>
                <a:t>226 </a:t>
              </a:r>
              <a:r>
                <a:rPr lang="ko-KR" altLang="en-US" sz="1000"/>
                <a:t>이</a:t>
              </a:r>
              <a:endParaRPr lang="ko-KR" altLang="en-US" sz="1000"/>
            </a:p>
            <a:p>
              <a:pPr>
                <a:defRPr/>
              </a:pPr>
              <a:r>
                <a:rPr lang="ko-KR" altLang="en-US" sz="1000"/>
                <a:t>혼합된 보라색</a:t>
              </a:r>
              <a:r>
                <a:rPr lang="en-US" altLang="ko-KR" sz="1000"/>
                <a:t>(blueviolet)</a:t>
              </a:r>
              <a:endParaRPr lang="en-US" altLang="ko-KR" sz="1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의 표준 색 이름과 코드 중 일부</a:t>
            </a:r>
            <a:r>
              <a:rPr lang="en-US" altLang="ko-KR"/>
              <a:t>(</a:t>
            </a:r>
            <a:r>
              <a:rPr lang="ko-KR" altLang="en-US"/>
              <a:t>총 </a:t>
            </a:r>
            <a:r>
              <a:rPr lang="en-US" altLang="ko-KR"/>
              <a:t>140</a:t>
            </a:r>
            <a:r>
              <a:rPr lang="ko-KR" altLang="en-US"/>
              <a:t>개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9352" y="2406260"/>
            <a:ext cx="8193295" cy="18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색 관련 </a:t>
            </a:r>
            <a:r>
              <a:rPr lang="en-US" altLang="ko-KR"/>
              <a:t>CSS3 </a:t>
            </a:r>
            <a:r>
              <a:rPr lang="ko-KR" altLang="en-US"/>
              <a:t>프로퍼티들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사례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&lt;div&gt; </a:t>
            </a:r>
            <a:r>
              <a:rPr lang="ko-KR" altLang="en-US"/>
              <a:t>요소의 배경색과 글자 색 지정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색 관련 프로퍼티</a:t>
            </a:r>
            <a:endParaRPr lang="ko-KR" altLang="en-US"/>
          </a:p>
        </p:txBody>
      </p:sp>
      <p:grpSp>
        <p:nvGrpSpPr>
          <p:cNvPr id="5" name="그룹 16"/>
          <p:cNvGrpSpPr/>
          <p:nvPr/>
        </p:nvGrpSpPr>
        <p:grpSpPr>
          <a:xfrm rot="0">
            <a:off x="2188324" y="3893110"/>
            <a:ext cx="7815352" cy="2115778"/>
            <a:chOff x="1172169" y="4186188"/>
            <a:chExt cx="7815352" cy="2115778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모서리가 둥근 직사각형 7"/>
            <p:cNvSpPr/>
            <p:nvPr/>
          </p:nvSpPr>
          <p:spPr>
            <a:xfrm>
              <a:off x="1195409" y="4447797"/>
              <a:ext cx="5307213" cy="119217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400"/>
                <a:t>div {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color : blueviolet; 				/* </a:t>
              </a:r>
              <a:r>
                <a:rPr lang="ko-KR" altLang="en-US" sz="1400"/>
                <a:t>글자색 </a:t>
              </a:r>
              <a:r>
                <a:rPr lang="en-US" altLang="ko-KR" sz="1400"/>
                <a:t>blueviolet */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background-color : gold;	/* </a:t>
              </a:r>
              <a:r>
                <a:rPr lang="ko-KR" altLang="en-US" sz="1400"/>
                <a:t>배경색 </a:t>
              </a:r>
              <a:r>
                <a:rPr lang="en-US" altLang="ko-KR" sz="1400"/>
                <a:t>gold</a:t>
              </a:r>
              <a:r>
                <a:rPr lang="ko-KR" altLang="en-US" sz="1400"/>
                <a:t> *</a:t>
              </a:r>
              <a:r>
                <a:rPr lang="en-US" altLang="ko-KR" sz="1400"/>
                <a:t>/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	border-color : #6B8E23;		/* </a:t>
              </a:r>
              <a:r>
                <a:rPr lang="ko-KR" altLang="en-US" sz="1400"/>
                <a:t>테두리색 </a:t>
              </a:r>
              <a:r>
                <a:rPr lang="en-US" altLang="ko-KR" sz="1400"/>
                <a:t>olivedrab(#6B8E23) </a:t>
              </a:r>
              <a:r>
                <a:rPr lang="ko-KR" altLang="en-US" sz="1400"/>
                <a:t>*</a:t>
              </a:r>
              <a:r>
                <a:rPr lang="en-US" altLang="ko-KR" sz="1400"/>
                <a:t>/</a:t>
              </a:r>
              <a:endParaRPr lang="en-US" altLang="ko-KR" sz="1400"/>
            </a:p>
            <a:p>
              <a:pPr defTabSz="179999">
                <a:defRPr/>
              </a:pPr>
              <a:r>
                <a:rPr lang="en-US" altLang="ko-KR" sz="1400"/>
                <a:t>}</a:t>
              </a:r>
              <a:endParaRPr lang="ko-KR" altLang="en-US" sz="1400"/>
            </a:p>
          </p:txBody>
        </p:sp>
        <p:sp>
          <p:nvSpPr>
            <p:cNvPr id="8" name="모서리가 둥근 직사각형 8"/>
            <p:cNvSpPr/>
            <p:nvPr/>
          </p:nvSpPr>
          <p:spPr>
            <a:xfrm>
              <a:off x="1209696" y="5992037"/>
              <a:ext cx="5292925" cy="309928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latinLnBrk="0">
                <a:defRPr/>
              </a:pPr>
              <a:r>
                <a:rPr lang="en-US" altLang="ko-KR" sz="1400"/>
                <a:t>&lt;div&gt;CSS</a:t>
              </a:r>
              <a:r>
                <a:rPr lang="ko-KR" altLang="en-US" sz="1400"/>
                <a:t>에서 </a:t>
              </a:r>
              <a:r>
                <a:rPr lang="en-US" altLang="ko-KR" sz="1400"/>
                <a:t>r, g, b</a:t>
              </a:r>
              <a:r>
                <a:rPr lang="ko-KR" altLang="en-US" sz="1400"/>
                <a:t>로 구성됩니다</a:t>
              </a:r>
              <a:r>
                <a:rPr lang="en-US" altLang="ko-KR" sz="1400"/>
                <a:t>. &lt;/div&gt;</a:t>
              </a:r>
              <a:endParaRPr lang="ko-KR" altLang="en-US" sz="14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72169" y="4186188"/>
              <a:ext cx="932066" cy="2674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c00000"/>
                  </a:solidFill>
                </a:rPr>
                <a:t>CSS </a:t>
              </a:r>
              <a:r>
                <a:rPr lang="ko-KR" altLang="en-US" sz="1200">
                  <a:solidFill>
                    <a:srgbClr val="c00000"/>
                  </a:solidFill>
                </a:rPr>
                <a:t>스타일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698" y="5730429"/>
              <a:ext cx="913587" cy="271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c00000"/>
                  </a:solidFill>
                </a:rPr>
                <a:t>HTML </a:t>
              </a:r>
              <a:r>
                <a:rPr lang="ko-KR" altLang="en-US" sz="1200">
                  <a:solidFill>
                    <a:srgbClr val="c00000"/>
                  </a:solidFill>
                </a:rPr>
                <a:t>코드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11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2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3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8112" y="2152276"/>
            <a:ext cx="7775776" cy="921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4–10 </a:t>
            </a:r>
            <a:r>
              <a:rPr lang="ko-KR" altLang="en-US"/>
              <a:t>색 활용</a:t>
            </a:r>
            <a:endParaRPr lang="ko-KR" altLang="en-US"/>
          </a:p>
        </p:txBody>
      </p:sp>
      <p:sp>
        <p:nvSpPr>
          <p:cNvPr id="20" name="직사각형 4"/>
          <p:cNvSpPr/>
          <p:nvPr/>
        </p:nvSpPr>
        <p:spPr>
          <a:xfrm>
            <a:off x="2135560" y="1237063"/>
            <a:ext cx="3960440" cy="528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&lt;!DOCTYPE 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&lt;head&gt;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1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100"/>
              <a:t>&lt;title&gt;CSS3 </a:t>
            </a:r>
            <a:r>
              <a:rPr lang="ko-KR" altLang="en-US" sz="1100"/>
              <a:t>색 활용</a:t>
            </a:r>
            <a:r>
              <a:rPr lang="en-US" altLang="ko-KR" sz="1100"/>
              <a:t>&lt;/title&gt;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&lt;style&gt;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 b="1"/>
              <a:t>div { 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 b="1"/>
              <a:t>	margin-left : 30px; 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 b="1"/>
              <a:t>	margin-right : 30px; 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 b="1"/>
              <a:t>	margin-bottom : 10px;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 b="1"/>
              <a:t>	color : white; </a:t>
            </a:r>
            <a:r>
              <a:rPr lang="en-US" altLang="ko-KR" sz="1100"/>
              <a:t>/* </a:t>
            </a:r>
            <a:r>
              <a:rPr lang="ko-KR" altLang="en-US" sz="1100"/>
              <a:t>모든 </a:t>
            </a:r>
            <a:r>
              <a:rPr lang="en-US" altLang="ko-KR" sz="1100"/>
              <a:t>&lt;div&gt; </a:t>
            </a:r>
            <a:r>
              <a:rPr lang="ko-KR" altLang="en-US" sz="1100"/>
              <a:t>글자 색은 </a:t>
            </a:r>
            <a:r>
              <a:rPr lang="en-US" altLang="ko-KR" sz="1100"/>
              <a:t>white */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 b="1"/>
              <a:t>}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/>
              <a:t>&lt;/style&gt;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&lt;/head&gt;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&lt;h3&gt;CSS3 </a:t>
            </a:r>
            <a:r>
              <a:rPr lang="ko-KR" altLang="en-US" sz="1100"/>
              <a:t>색 활용</a:t>
            </a:r>
            <a:r>
              <a:rPr lang="en-US" altLang="ko-KR" sz="1100"/>
              <a:t>&lt;/h3&gt;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deepskyblue(#00BFFF)&lt;/div&gt;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brown(#A52A2A)&lt;/div&gt;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10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fuchsia(#FF00FF)&lt;/div&gt;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darkorange(#FF8C00)&lt;/div&gt;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darkcyan(#008B8B)&lt;/div&gt;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&lt;div style="</a:t>
            </a:r>
            <a:r>
              <a:rPr lang="en-US" altLang="ko-KR" sz="1100" b="1"/>
              <a:t>background-color: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100"/>
              <a:t>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	olivedrab (#6B8E23)&lt;/div&gt;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&lt;/html&gt;</a:t>
            </a:r>
            <a:endParaRPr lang="ko-KR" altLang="en-US" sz="1100"/>
          </a:p>
        </p:txBody>
      </p:sp>
      <p:pic>
        <p:nvPicPr>
          <p:cNvPr id="21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0460" y="1644148"/>
            <a:ext cx="2623009" cy="356970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2" name="직사각형 12"/>
          <p:cNvSpPr/>
          <p:nvPr/>
        </p:nvSpPr>
        <p:spPr>
          <a:xfrm>
            <a:off x="6566021" y="5670863"/>
            <a:ext cx="1062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margin-left:30px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23" name="직사각형 13"/>
          <p:cNvSpPr/>
          <p:nvPr/>
        </p:nvSpPr>
        <p:spPr>
          <a:xfrm>
            <a:off x="8273849" y="5683599"/>
            <a:ext cx="1135609" cy="39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margin-right:30px</a:t>
            </a:r>
            <a:endParaRPr lang="ko-KR" altLang="en-US" sz="1000">
              <a:solidFill>
                <a:srgbClr val="c00000"/>
              </a:solidFill>
            </a:endParaRPr>
          </a:p>
        </p:txBody>
      </p:sp>
      <p:cxnSp>
        <p:nvCxnSpPr>
          <p:cNvPr id="24" name="직선 화살표 연결선 16"/>
          <p:cNvCxnSpPr/>
          <p:nvPr/>
        </p:nvCxnSpPr>
        <p:spPr>
          <a:xfrm>
            <a:off x="9005023" y="5611591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7"/>
          <p:cNvCxnSpPr/>
          <p:nvPr/>
        </p:nvCxnSpPr>
        <p:spPr>
          <a:xfrm>
            <a:off x="9397577" y="489151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8"/>
          <p:cNvCxnSpPr/>
          <p:nvPr/>
        </p:nvCxnSpPr>
        <p:spPr>
          <a:xfrm>
            <a:off x="9014873" y="489151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9"/>
          <p:cNvCxnSpPr/>
          <p:nvPr/>
        </p:nvCxnSpPr>
        <p:spPr>
          <a:xfrm flipH="1">
            <a:off x="9007519" y="3261624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2"/>
          <p:cNvCxnSpPr/>
          <p:nvPr/>
        </p:nvCxnSpPr>
        <p:spPr>
          <a:xfrm flipH="1" flipV="1">
            <a:off x="9007519" y="3349534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150196" y="2653754"/>
            <a:ext cx="12757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margin-bottom:10px</a:t>
            </a:r>
            <a:endParaRPr lang="ko-KR" altLang="en-US" sz="1000">
              <a:solidFill>
                <a:srgbClr val="c00000"/>
              </a:solidFill>
            </a:endParaRPr>
          </a:p>
        </p:txBody>
      </p:sp>
      <p:cxnSp>
        <p:nvCxnSpPr>
          <p:cNvPr id="30" name="직선 화살표 연결선 39"/>
          <p:cNvCxnSpPr/>
          <p:nvPr/>
        </p:nvCxnSpPr>
        <p:spPr>
          <a:xfrm>
            <a:off x="9149625" y="2845673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20"/>
          <p:cNvCxnSpPr/>
          <p:nvPr/>
        </p:nvCxnSpPr>
        <p:spPr>
          <a:xfrm>
            <a:off x="6790461" y="5602319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1"/>
          <p:cNvCxnSpPr/>
          <p:nvPr/>
        </p:nvCxnSpPr>
        <p:spPr>
          <a:xfrm>
            <a:off x="7183015" y="488223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3"/>
          <p:cNvCxnSpPr/>
          <p:nvPr/>
        </p:nvCxnSpPr>
        <p:spPr>
          <a:xfrm>
            <a:off x="6800311" y="488223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사각형 설명선 24"/>
          <p:cNvSpPr/>
          <p:nvPr/>
        </p:nvSpPr>
        <p:spPr>
          <a:xfrm>
            <a:off x="3917285" y="2349437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79999">
              <a:defRPr/>
            </a:pPr>
            <a:r>
              <a:rPr lang="ko-KR" altLang="en-US" sz="1000">
                <a:solidFill>
                  <a:schemeClr val="tx1"/>
                </a:solidFill>
              </a:rPr>
              <a:t>좌우 아래 여백 지정</a:t>
            </a:r>
            <a:endParaRPr lang="en-US" altLang="ko-KR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텍스트를 꾸미는 </a:t>
            </a:r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text-decoration </a:t>
            </a:r>
            <a:r>
              <a:rPr lang="ko-KR" altLang="en-US"/>
              <a:t>프로퍼티로 하이퍼링크에 밑줄 제거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텍스트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2270907" y="4434930"/>
            <a:ext cx="74168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&lt;a href=“http://www.naver.com” style=</a:t>
            </a:r>
            <a:r>
              <a:rPr lang="en-US" altLang="ko-KR" sz="1600" b="1" kern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7568" y="2168040"/>
            <a:ext cx="7776864" cy="915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3271" y="2969277"/>
            <a:ext cx="2331739" cy="33969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549846" y="1396999"/>
            <a:ext cx="3595509" cy="50304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텍스트 꾸미기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h3 {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text-align : right; </a:t>
            </a:r>
            <a:r>
              <a:rPr lang="en-US" altLang="ko-KR" sz="1200"/>
              <a:t>/* </a:t>
            </a:r>
            <a:r>
              <a:rPr lang="ko-KR" altLang="en-US" sz="1200"/>
              <a:t>오른쪽 정렬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span {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text-decoration : line-through; </a:t>
            </a:r>
            <a:r>
              <a:rPr lang="en-US" altLang="ko-KR" sz="1200"/>
              <a:t>/* </a:t>
            </a:r>
            <a:r>
              <a:rPr lang="ko-KR" altLang="en-US" sz="1200"/>
              <a:t>중간 줄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 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strong {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text-decoration : overline; </a:t>
            </a:r>
            <a:r>
              <a:rPr lang="en-US" altLang="ko-KR" sz="1200"/>
              <a:t>/* </a:t>
            </a:r>
            <a:r>
              <a:rPr lang="ko-KR" altLang="en-US" sz="1200"/>
              <a:t>윗줄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.p1 {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text-indent : 3em; </a:t>
            </a:r>
            <a:r>
              <a:rPr lang="en-US" altLang="ko-KR" sz="1200"/>
              <a:t>/* 3 </a:t>
            </a:r>
            <a:r>
              <a:rPr lang="ko-KR" altLang="en-US" sz="1200"/>
              <a:t>글자 들여쓰기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text-align : justify; </a:t>
            </a:r>
            <a:r>
              <a:rPr lang="en-US" altLang="ko-KR" sz="1200"/>
              <a:t>/* </a:t>
            </a:r>
            <a:r>
              <a:rPr lang="ko-KR" altLang="en-US" sz="1200"/>
              <a:t>양쪽 정렬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.p2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text-indent : 1em; </a:t>
            </a:r>
            <a:r>
              <a:rPr lang="en-US" altLang="ko-KR" sz="1200"/>
              <a:t>/* 1 </a:t>
            </a:r>
            <a:r>
              <a:rPr lang="ko-KR" altLang="en-US" sz="1200"/>
              <a:t>글자 들여쓰기 *</a:t>
            </a:r>
            <a:r>
              <a:rPr lang="en-US" altLang="ko-KR" sz="1200"/>
              <a:t>/</a:t>
            </a:r>
            <a:r>
              <a:rPr lang="ko-KR" altLang="en-US" sz="1200"/>
              <a:t>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text-align : center; </a:t>
            </a:r>
            <a:r>
              <a:rPr lang="en-US" altLang="ko-KR" sz="1200"/>
              <a:t>/* </a:t>
            </a:r>
            <a:r>
              <a:rPr lang="ko-KR" altLang="en-US" sz="1200"/>
              <a:t>중앙 정렬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 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텍스트 꾸미기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</p:txBody>
      </p:sp>
      <p:sp>
        <p:nvSpPr>
          <p:cNvPr id="7" name="TextBox 10"/>
          <p:cNvSpPr txBox="1"/>
          <p:nvPr/>
        </p:nvSpPr>
        <p:spPr>
          <a:xfrm>
            <a:off x="6419128" y="3562458"/>
            <a:ext cx="816061" cy="388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3em(3 </a:t>
            </a:r>
            <a:r>
              <a:rPr lang="ko-KR" altLang="en-US" sz="1000">
                <a:solidFill>
                  <a:srgbClr val="c00000"/>
                </a:solidFill>
              </a:rPr>
              <a:t>글자</a:t>
            </a:r>
            <a:endParaRPr lang="ko-KR" altLang="en-US" sz="1000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 들여쓰기</a:t>
            </a:r>
            <a:r>
              <a:rPr lang="en-US" altLang="ko-KR" sz="1000">
                <a:solidFill>
                  <a:srgbClr val="c00000"/>
                </a:solidFill>
              </a:rPr>
              <a:t>)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8" name="자유형 12"/>
          <p:cNvSpPr/>
          <p:nvPr/>
        </p:nvSpPr>
        <p:spPr>
          <a:xfrm>
            <a:off x="6591505" y="4807716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6096000" y="4422417"/>
            <a:ext cx="8343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1em(1 </a:t>
            </a:r>
            <a:r>
              <a:rPr lang="ko-KR" altLang="en-US" sz="1000">
                <a:solidFill>
                  <a:srgbClr val="c00000"/>
                </a:solidFill>
              </a:rPr>
              <a:t>글자 </a:t>
            </a:r>
            <a:endParaRPr lang="ko-KR" altLang="en-US" sz="1000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   들여쓰기</a:t>
            </a:r>
            <a:r>
              <a:rPr lang="en-US" altLang="ko-KR" sz="1000">
                <a:solidFill>
                  <a:srgbClr val="c00000"/>
                </a:solidFill>
              </a:rPr>
              <a:t>)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0" name="자유형 15"/>
          <p:cNvSpPr/>
          <p:nvPr/>
        </p:nvSpPr>
        <p:spPr>
          <a:xfrm>
            <a:off x="6777244" y="3933133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자유형 9"/>
          <p:cNvSpPr/>
          <p:nvPr/>
        </p:nvSpPr>
        <p:spPr>
          <a:xfrm flipH="1" flipV="1">
            <a:off x="8693573" y="5657401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19323" y="5680863"/>
            <a:ext cx="697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중앙정렬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3" name="자유형 13"/>
          <p:cNvSpPr/>
          <p:nvPr/>
        </p:nvSpPr>
        <p:spPr>
          <a:xfrm flipH="1" flipV="1">
            <a:off x="9215989" y="3842447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336145" y="3953781"/>
            <a:ext cx="569387" cy="387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오른쪽</a:t>
            </a:r>
            <a:endParaRPr lang="ko-KR" altLang="en-US" sz="1000">
              <a:solidFill>
                <a:srgbClr val="c00000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정렬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5" name="자유형 17"/>
          <p:cNvSpPr/>
          <p:nvPr/>
        </p:nvSpPr>
        <p:spPr>
          <a:xfrm flipH="1" flipV="1">
            <a:off x="8080199" y="6154553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8070281" y="6378747"/>
            <a:ext cx="114977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c00000"/>
                </a:solidFill>
              </a:rPr>
              <a:t>밑줄을 없앤 링크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7" name="직사각형 2"/>
          <p:cNvSpPr/>
          <p:nvPr/>
        </p:nvSpPr>
        <p:spPr>
          <a:xfrm>
            <a:off x="6096000" y="535051"/>
            <a:ext cx="4017106" cy="24634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	&lt;p class="p1"&gt;HTML</a:t>
            </a:r>
            <a:r>
              <a:rPr lang="ko-KR" altLang="en-US" sz="1200"/>
              <a:t>의 태그만으로 기존의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워드 프로세서와 같이 들여쓰기</a:t>
            </a:r>
            <a:r>
              <a:rPr lang="en-US" altLang="ko-KR" sz="1200"/>
              <a:t>, </a:t>
            </a:r>
            <a:r>
              <a:rPr lang="ko-KR" altLang="en-US" sz="1200"/>
              <a:t>정렬</a:t>
            </a:r>
            <a:r>
              <a:rPr lang="en-US" altLang="ko-KR" sz="1200"/>
              <a:t>, </a:t>
            </a:r>
            <a:r>
              <a:rPr lang="ko-KR" altLang="en-US" sz="1200"/>
              <a:t>공백</a:t>
            </a:r>
            <a:r>
              <a:rPr lang="en-US" altLang="ko-KR" sz="1200"/>
              <a:t>,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간격 등과 세밀한 </a:t>
            </a:r>
            <a:r>
              <a:rPr lang="en-US" altLang="ko-KR" sz="1200"/>
              <a:t>&lt;span&gt;</a:t>
            </a:r>
            <a:r>
              <a:rPr lang="ko-KR" altLang="en-US" sz="1200"/>
              <a:t>텍스트 제어</a:t>
            </a:r>
            <a:r>
              <a:rPr lang="en-US" altLang="ko-KR" sz="1200"/>
              <a:t>&lt;/span&gt;</a:t>
            </a:r>
            <a:r>
              <a:rPr lang="ko-KR" altLang="en-US" sz="1200"/>
              <a:t>를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할 수 없다</a:t>
            </a:r>
            <a:r>
              <a:rPr lang="en-US" altLang="ko-KR" sz="1200"/>
              <a:t>. 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&lt;p class="p2"&gt;</a:t>
            </a:r>
            <a:r>
              <a:rPr lang="ko-KR" altLang="en-US" sz="1200"/>
              <a:t>그러나</a:t>
            </a:r>
            <a:r>
              <a:rPr lang="en-US" altLang="ko-KR" sz="1200"/>
              <a:t>,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&lt;strong&gt;</a:t>
            </a:r>
            <a:r>
              <a:rPr lang="ko-KR" altLang="en-US" sz="1200"/>
              <a:t>스타일 시트</a:t>
            </a:r>
            <a:r>
              <a:rPr lang="en-US" altLang="ko-KR" sz="1200"/>
              <a:t>&lt;/strong&gt;</a:t>
            </a:r>
            <a:r>
              <a:rPr lang="ko-KR" altLang="en-US" sz="1200"/>
              <a:t>는 이를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 가능하게 한다</a:t>
            </a:r>
            <a:r>
              <a:rPr lang="en-US" altLang="ko-KR" sz="1200"/>
              <a:t>. </a:t>
            </a:r>
            <a:r>
              <a:rPr lang="ko-KR" altLang="en-US" sz="1200"/>
              <a:t>들여쓰기</a:t>
            </a:r>
            <a:r>
              <a:rPr lang="en-US" altLang="ko-KR" sz="1200"/>
              <a:t>, </a:t>
            </a:r>
            <a:r>
              <a:rPr lang="ko-KR" altLang="en-US" sz="1200"/>
              <a:t>정렬에 대해서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 알아본다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	&lt;a href=</a:t>
            </a:r>
            <a:r>
              <a:rPr lang="en-US" altLang="ko-KR" sz="1200"/>
              <a:t>"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/>
              <a:t>"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 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/>
              <a:t>"</a:t>
            </a:r>
            <a:r>
              <a:rPr lang="en-US" altLang="ko-KR" sz="1200" b="1" kern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/>
              <a:t>"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&lt;/body&gt;&lt;/html&gt;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3">
              <a:defRPr/>
            </a:pPr>
            <a:r>
              <a:rPr lang="en-US" altLang="ko-KR"/>
              <a:t>HTML5</a:t>
            </a:r>
            <a:r>
              <a:rPr lang="ko-KR" altLang="en-US"/>
              <a:t>에서는 단위를 사용하지 않으면 </a:t>
            </a:r>
            <a:r>
              <a:rPr lang="en-US" altLang="ko-KR"/>
              <a:t>CSS </a:t>
            </a:r>
            <a:r>
              <a:rPr lang="ko-KR" altLang="en-US"/>
              <a:t>스타일 오류</a:t>
            </a:r>
            <a:endParaRPr lang="ko-KR" altLang="en-US"/>
          </a:p>
          <a:p>
            <a:pPr lvl="4">
              <a:defRPr/>
            </a:pPr>
            <a:r>
              <a:rPr lang="en-US" altLang="ko-KR"/>
              <a:t>font-size : 3; /* </a:t>
            </a:r>
            <a:r>
              <a:rPr lang="ko-KR" altLang="en-US"/>
              <a:t>오류 *</a:t>
            </a:r>
            <a:r>
              <a:rPr lang="en-US" altLang="ko-KR"/>
              <a:t>/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font-size : 3px; /* </a:t>
            </a:r>
            <a:r>
              <a:rPr lang="ko-KR" altLang="en-US"/>
              <a:t>정상 *</a:t>
            </a:r>
            <a:r>
              <a:rPr lang="en-US" altLang="ko-KR"/>
              <a:t>/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247" y="1351674"/>
            <a:ext cx="8315350" cy="3611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의 폰트와 모양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폰트 형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폰트</a:t>
            </a:r>
            <a:endParaRPr lang="ko-KR" altLang="en-US"/>
          </a:p>
        </p:txBody>
      </p:sp>
      <p:grpSp>
        <p:nvGrpSpPr>
          <p:cNvPr id="5" name="그룹 12"/>
          <p:cNvGrpSpPr/>
          <p:nvPr/>
        </p:nvGrpSpPr>
        <p:grpSpPr>
          <a:xfrm rot="0">
            <a:off x="4606722" y="3973284"/>
            <a:ext cx="5779265" cy="2017395"/>
            <a:chOff x="1332530" y="4221087"/>
            <a:chExt cx="5779265" cy="2017395"/>
          </a:xfrm>
        </p:grpSpPr>
        <p:sp>
          <p:nvSpPr>
            <p:cNvPr id="6" name="TextBox 4"/>
            <p:cNvSpPr txBox="1"/>
            <p:nvPr/>
          </p:nvSpPr>
          <p:spPr>
            <a:xfrm>
              <a:off x="1548554" y="4659555"/>
              <a:ext cx="1428124" cy="7574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Times New Roman"/>
                  <a:cs typeface="Times New Roman"/>
                </a:rPr>
                <a:t>Hello</a:t>
              </a:r>
              <a:endParaRPr lang="ko-KR" altLang="en-US" sz="4400">
                <a:latin typeface="Times New Roman"/>
                <a:cs typeface="Times New Roman"/>
              </a:endParaRP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3464194" y="4659554"/>
              <a:ext cx="1468353" cy="7574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Arial"/>
                  <a:cs typeface="Arial"/>
                </a:rPr>
                <a:t>Hello</a:t>
              </a:r>
              <a:endParaRPr lang="ko-KR" altLang="en-US" sz="4400">
                <a:latin typeface="Arial"/>
                <a:cs typeface="Arial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5364976" y="4659554"/>
              <a:ext cx="1735398" cy="7574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Consolas"/>
                  <a:cs typeface="Consolas"/>
                </a:rPr>
                <a:t>Hello</a:t>
              </a:r>
              <a:endParaRPr lang="ko-KR" altLang="en-US" sz="4400">
                <a:latin typeface="Consolas"/>
                <a:cs typeface="Consolas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598148" y="5791398"/>
              <a:ext cx="1221105" cy="4470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>
                  <a:solidFill>
                    <a:srgbClr val="0070c0"/>
                  </a:solidFill>
                </a:rPr>
                <a:t>형</a:t>
              </a:r>
              <a:endParaRPr lang="ko-KR" altLang="en-US" sz="1200" b="1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altLang="ko-KR" sz="1200">
                  <a:solidFill>
                    <a:srgbClr val="0070c0"/>
                  </a:solidFill>
                </a:rPr>
                <a:t>(serif</a:t>
              </a:r>
              <a:r>
                <a:rPr lang="ko-KR" altLang="en-US" sz="120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569823" y="5791398"/>
              <a:ext cx="1221105" cy="4470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>
                  <a:solidFill>
                    <a:srgbClr val="0070c0"/>
                  </a:solidFill>
                </a:rPr>
                <a:t>형</a:t>
              </a:r>
              <a:endParaRPr lang="ko-KR" altLang="en-US" sz="1200" b="1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altLang="ko-KR" sz="1200">
                  <a:solidFill>
                    <a:srgbClr val="0070c0"/>
                  </a:solidFill>
                </a:rPr>
                <a:t>(serif </a:t>
              </a:r>
              <a:r>
                <a:rPr lang="ko-KR" altLang="en-US" sz="120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5618345" y="5781948"/>
              <a:ext cx="1215956" cy="447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>
                  <a:solidFill>
                    <a:srgbClr val="0070c0"/>
                  </a:solidFill>
                </a:rPr>
                <a:t>형</a:t>
              </a:r>
              <a:endParaRPr lang="ko-KR" altLang="en-US" sz="1200" b="1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altLang="ko-KR" sz="1200">
                  <a:solidFill>
                    <a:srgbClr val="0070c0"/>
                  </a:solidFill>
                </a:rPr>
                <a:t>(</a:t>
              </a:r>
              <a:r>
                <a:rPr lang="ko-KR" altLang="en-US" sz="120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537937" y="4236838"/>
              <a:ext cx="418937" cy="249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>
                  <a:solidFill>
                    <a:srgbClr val="c00000"/>
                  </a:solidFill>
                </a:rPr>
                <a:t>serif</a:t>
              </a:r>
              <a:endParaRPr lang="ko-KR" altLang="en-US" sz="1050">
                <a:solidFill>
                  <a:srgbClr val="c00000"/>
                </a:solidFill>
              </a:endParaRPr>
            </a:p>
          </p:txBody>
        </p:sp>
        <p:cxnSp>
          <p:nvCxnSpPr>
            <p:cNvPr id="15" name="직선 화살표 연결선 19"/>
            <p:cNvCxnSpPr>
              <a:stCxn id="14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51"/>
            <p:cNvSpPr txBox="1"/>
            <p:nvPr/>
          </p:nvSpPr>
          <p:spPr>
            <a:xfrm>
              <a:off x="5716539" y="4221087"/>
              <a:ext cx="954108" cy="2443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>
                  <a:solidFill>
                    <a:srgbClr val="c00000"/>
                  </a:solidFill>
                </a:rPr>
                <a:t>글자 폭 동일</a:t>
              </a:r>
              <a:endParaRPr lang="ko-KR" altLang="en-US" sz="1050">
                <a:solidFill>
                  <a:srgbClr val="c00000"/>
                </a:solidFill>
              </a:endParaRPr>
            </a:p>
          </p:txBody>
        </p:sp>
        <p:sp>
          <p:nvSpPr>
            <p:cNvPr id="28" name="TextBox 55"/>
            <p:cNvSpPr txBox="1"/>
            <p:nvPr/>
          </p:nvSpPr>
          <p:spPr>
            <a:xfrm>
              <a:off x="1409180" y="5450590"/>
              <a:ext cx="1600573" cy="2626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b050"/>
                  </a:solidFill>
                </a:rPr>
                <a:t>Times New Roman </a:t>
              </a:r>
              <a:r>
                <a:rPr lang="ko-KR" altLang="en-US" sz="1100">
                  <a:solidFill>
                    <a:srgbClr val="00b050"/>
                  </a:solidFill>
                </a:rPr>
                <a:t>폰트</a:t>
              </a:r>
              <a:endParaRPr lang="ko-KR" altLang="en-US" sz="1100">
                <a:solidFill>
                  <a:srgbClr val="00b050"/>
                </a:solidFill>
              </a:endParaRPr>
            </a:p>
          </p:txBody>
        </p:sp>
        <p:sp>
          <p:nvSpPr>
            <p:cNvPr id="29" name="TextBox 56"/>
            <p:cNvSpPr txBox="1"/>
            <p:nvPr/>
          </p:nvSpPr>
          <p:spPr>
            <a:xfrm>
              <a:off x="3852809" y="5450590"/>
              <a:ext cx="771065" cy="2626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>
                  <a:solidFill>
                    <a:srgbClr val="00b050"/>
                  </a:solidFill>
                </a:rPr>
                <a:t>폰트</a:t>
              </a:r>
              <a:endParaRPr lang="ko-KR" altLang="en-US" sz="1100">
                <a:solidFill>
                  <a:srgbClr val="00b050"/>
                </a:solidFill>
              </a:endParaRPr>
            </a:p>
          </p:txBody>
        </p:sp>
        <p:sp>
          <p:nvSpPr>
            <p:cNvPr id="30" name="TextBox 57"/>
            <p:cNvSpPr txBox="1"/>
            <p:nvPr/>
          </p:nvSpPr>
          <p:spPr>
            <a:xfrm>
              <a:off x="5653008" y="5450590"/>
              <a:ext cx="1028266" cy="2626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b050"/>
                  </a:solidFill>
                </a:rPr>
                <a:t>Consolas </a:t>
              </a:r>
              <a:r>
                <a:rPr lang="ko-KR" altLang="en-US" sz="1100">
                  <a:solidFill>
                    <a:srgbClr val="00b050"/>
                  </a:solidFill>
                </a:rPr>
                <a:t>폰트</a:t>
              </a:r>
              <a:endParaRPr lang="ko-KR" altLang="en-US" sz="1100">
                <a:solidFill>
                  <a:srgbClr val="00b050"/>
                </a:solidFill>
              </a:endParaRPr>
            </a:p>
          </p:txBody>
        </p:sp>
        <p:sp>
          <p:nvSpPr>
            <p:cNvPr id="31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10"/>
          <p:cNvGrpSpPr/>
          <p:nvPr/>
        </p:nvGrpSpPr>
        <p:grpSpPr>
          <a:xfrm rot="0">
            <a:off x="5153171" y="1718053"/>
            <a:ext cx="5036119" cy="1180034"/>
            <a:chOff x="1365181" y="1713575"/>
            <a:chExt cx="5036119" cy="1180034"/>
          </a:xfrm>
        </p:grpSpPr>
        <p:sp>
          <p:nvSpPr>
            <p:cNvPr id="35" name="TextBox 62"/>
            <p:cNvSpPr txBox="1"/>
            <p:nvPr/>
          </p:nvSpPr>
          <p:spPr>
            <a:xfrm rot="763102">
              <a:off x="1365181" y="1952775"/>
              <a:ext cx="196332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70c0"/>
                  </a:solidFill>
                  <a:latin typeface="Times New Roman"/>
                  <a:cs typeface="Times New Roman"/>
                </a:rPr>
                <a:t>Times New Roman</a:t>
              </a:r>
              <a:endParaRPr lang="ko-KR" altLang="en-US">
                <a:solidFill>
                  <a:srgbClr val="0070c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2410724" y="2471793"/>
              <a:ext cx="646580" cy="36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b0f0"/>
                  </a:solidFill>
                  <a:latin typeface="Arial"/>
                  <a:cs typeface="Arial"/>
                </a:rPr>
                <a:t>Arial</a:t>
              </a:r>
              <a:endParaRPr lang="ko-KR" altLang="en-US">
                <a:solidFill>
                  <a:srgbClr val="00b0f0"/>
                </a:solidFill>
                <a:latin typeface="Arial"/>
                <a:cs typeface="Arial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5153732" y="2431944"/>
              <a:ext cx="827748" cy="448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Forte"/>
                  <a:cs typeface="Arial"/>
                </a:rPr>
                <a:t>Forte</a:t>
              </a:r>
              <a:endParaRPr lang="ko-KR" altLang="en-US" sz="2400">
                <a:latin typeface="Forte"/>
                <a:cs typeface="Arial"/>
              </a:endParaRPr>
            </a:p>
          </p:txBody>
        </p:sp>
        <p:sp>
          <p:nvSpPr>
            <p:cNvPr id="38" name="TextBox 65"/>
            <p:cNvSpPr txBox="1"/>
            <p:nvPr/>
          </p:nvSpPr>
          <p:spPr>
            <a:xfrm>
              <a:off x="1479468" y="2282120"/>
              <a:ext cx="984564" cy="35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cc9900"/>
                  </a:solidFill>
                  <a:latin typeface="Georgia"/>
                  <a:cs typeface="Arial"/>
                </a:rPr>
                <a:t>Georgia</a:t>
              </a:r>
              <a:endParaRPr lang="ko-KR" altLang="en-US">
                <a:solidFill>
                  <a:srgbClr val="cc9900"/>
                </a:solidFill>
                <a:latin typeface="Georgia"/>
                <a:cs typeface="Arial"/>
              </a:endParaRPr>
            </a:p>
          </p:txBody>
        </p:sp>
        <p:sp>
          <p:nvSpPr>
            <p:cNvPr id="39" name="TextBox 66"/>
            <p:cNvSpPr txBox="1"/>
            <p:nvPr/>
          </p:nvSpPr>
          <p:spPr>
            <a:xfrm>
              <a:off x="4700193" y="2117768"/>
              <a:ext cx="1690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9900"/>
                  </a:solidFill>
                  <a:latin typeface="Courier New"/>
                  <a:cs typeface="Courier New"/>
                </a:rPr>
                <a:t>Courier New</a:t>
              </a:r>
              <a:endParaRPr lang="ko-KR" altLang="en-US">
                <a:solidFill>
                  <a:srgbClr val="ff99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0" name="TextBox 67"/>
            <p:cNvSpPr txBox="1"/>
            <p:nvPr/>
          </p:nvSpPr>
          <p:spPr>
            <a:xfrm>
              <a:off x="4925266" y="1740241"/>
              <a:ext cx="877164" cy="359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accent2">
                      <a:lumMod val="75000"/>
                    </a:schemeClr>
                  </a:solidFill>
                  <a:latin typeface="궁서체"/>
                  <a:ea typeface="궁서체"/>
                  <a:cs typeface="Courier New"/>
                </a:rPr>
                <a:t>궁서체</a:t>
              </a:r>
              <a:endParaRPr lang="ko-KR" altLang="en-US">
                <a:solidFill>
                  <a:schemeClr val="accent2">
                    <a:lumMod val="75000"/>
                  </a:schemeClr>
                </a:solidFill>
                <a:latin typeface="궁서체"/>
                <a:ea typeface="궁서체"/>
                <a:cs typeface="Courier New"/>
              </a:endParaRPr>
            </a:p>
          </p:txBody>
        </p:sp>
        <p:sp>
          <p:nvSpPr>
            <p:cNvPr id="41" name="TextBox 68"/>
            <p:cNvSpPr txBox="1"/>
            <p:nvPr/>
          </p:nvSpPr>
          <p:spPr>
            <a:xfrm>
              <a:off x="3781290" y="2487100"/>
              <a:ext cx="119053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/>
                </a:rPr>
                <a:t>맑은 고딕</a:t>
              </a:r>
              <a:endParaRPr lang="ko-KR" altLang="en-US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/>
              </a:endParaRPr>
            </a:p>
          </p:txBody>
        </p:sp>
        <p:sp>
          <p:nvSpPr>
            <p:cNvPr id="42" name="TextBox 69"/>
            <p:cNvSpPr txBox="1"/>
            <p:nvPr/>
          </p:nvSpPr>
          <p:spPr>
            <a:xfrm rot="20839116">
              <a:off x="3178260" y="2211767"/>
              <a:ext cx="130276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cc00cc"/>
                  </a:solidFill>
                  <a:latin typeface="Jokerman"/>
                  <a:ea typeface="+mj-ea"/>
                  <a:cs typeface="Courier New"/>
                </a:rPr>
                <a:t>Jokerman</a:t>
              </a:r>
              <a:endParaRPr lang="ko-KR" altLang="en-US">
                <a:solidFill>
                  <a:srgbClr val="cc00cc"/>
                </a:solidFill>
                <a:latin typeface="Jokerman"/>
                <a:ea typeface="+mj-ea"/>
                <a:cs typeface="Courier New"/>
              </a:endParaRPr>
            </a:p>
          </p:txBody>
        </p:sp>
        <p:sp>
          <p:nvSpPr>
            <p:cNvPr id="43" name="TextBox 70"/>
            <p:cNvSpPr txBox="1"/>
            <p:nvPr/>
          </p:nvSpPr>
          <p:spPr>
            <a:xfrm>
              <a:off x="2707436" y="1713575"/>
              <a:ext cx="212151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b050"/>
                  </a:solidFill>
                  <a:latin typeface="Lucida Console"/>
                  <a:ea typeface="+mj-ea"/>
                  <a:cs typeface="Courier New"/>
                </a:rPr>
                <a:t>Lucida Console</a:t>
              </a:r>
              <a:endParaRPr lang="ko-KR" altLang="en-US">
                <a:solidFill>
                  <a:srgbClr val="00b050"/>
                </a:solidFill>
                <a:latin typeface="Lucida Console"/>
                <a:ea typeface="+mj-ea"/>
                <a:cs typeface="Courier New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4–1 HTML </a:t>
            </a:r>
            <a:r>
              <a:rPr lang="ko-KR" altLang="en-US"/>
              <a:t>태그로만 작성한 웹 페이지</a:t>
            </a:r>
            <a:endParaRPr lang="ko-KR" altLang="en-US"/>
          </a:p>
        </p:txBody>
      </p:sp>
      <p:pic>
        <p:nvPicPr>
          <p:cNvPr id="24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01924" y="2268747"/>
            <a:ext cx="2335047" cy="18941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5" name="직사각형 5"/>
          <p:cNvSpPr/>
          <p:nvPr/>
        </p:nvSpPr>
        <p:spPr>
          <a:xfrm>
            <a:off x="2305259" y="2013557"/>
            <a:ext cx="5180462" cy="2651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lvl="0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스타일 없는 웹</a:t>
            </a:r>
            <a:r>
              <a:rPr lang="en-US" altLang="ko-KR" sz="1400"/>
              <a:t> </a:t>
            </a:r>
            <a:r>
              <a:rPr lang="ko-KR" altLang="en-US" sz="1400"/>
              <a:t>페이지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&lt;h3&gt;CSS </a:t>
            </a:r>
            <a:r>
              <a:rPr lang="ko-KR" altLang="en-US" sz="1400"/>
              <a:t>스타일 맛보기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&lt;p&gt;</a:t>
            </a:r>
            <a:r>
              <a:rPr lang="ko-KR" altLang="en-US" sz="1400"/>
              <a:t>나는 </a:t>
            </a:r>
            <a:r>
              <a:rPr lang="en-US" altLang="ko-KR" sz="1400"/>
              <a:t>&lt;span&gt;</a:t>
            </a:r>
            <a:r>
              <a:rPr lang="ko-KR" altLang="en-US" sz="1400"/>
              <a:t>웹 프로그래밍</a:t>
            </a:r>
            <a:r>
              <a:rPr lang="en-US" altLang="ko-KR" sz="1400"/>
              <a:t>&lt;/span&gt;</a:t>
            </a:r>
            <a:r>
              <a:rPr lang="ko-KR" altLang="en-US" sz="1400"/>
              <a:t>을 좋아합니다</a:t>
            </a:r>
            <a:r>
              <a:rPr lang="en-US" altLang="ko-KR" sz="1400"/>
              <a:t>.&lt;/p&gt;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8422" y="1455990"/>
            <a:ext cx="6737985" cy="1545908"/>
          </a:xfrm>
          <a:prstGeom prst="rect">
            <a:avLst/>
          </a:prstGeom>
        </p:spPr>
      </p:pic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폰트 패밀리</a:t>
            </a:r>
            <a:r>
              <a:rPr lang="en-US" altLang="ko-KR"/>
              <a:t>, font-family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폰트 크기</a:t>
            </a:r>
            <a:r>
              <a:rPr lang="en-US" altLang="ko-KR"/>
              <a:t>, font-size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폰트 스타일</a:t>
            </a:r>
            <a:r>
              <a:rPr lang="en-US" altLang="ko-KR"/>
              <a:t>, font-style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폰트 굵기</a:t>
            </a:r>
            <a:r>
              <a:rPr lang="en-US" altLang="ko-KR"/>
              <a:t>, font-weight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/>
          </a:p>
        </p:txBody>
      </p:sp>
      <p:sp>
        <p:nvSpPr>
          <p:cNvPr id="7" name="직사각형 13"/>
          <p:cNvSpPr/>
          <p:nvPr/>
        </p:nvSpPr>
        <p:spPr>
          <a:xfrm>
            <a:off x="4943244" y="324377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29"/>
          <p:cNvSpPr/>
          <p:nvPr/>
        </p:nvSpPr>
        <p:spPr>
          <a:xfrm>
            <a:off x="4924012" y="4476020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39"/>
          <p:cNvSpPr/>
          <p:nvPr/>
        </p:nvSpPr>
        <p:spPr>
          <a:xfrm>
            <a:off x="4913545" y="5360238"/>
            <a:ext cx="6138428" cy="5719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10096498" y="2034537"/>
            <a:ext cx="246062" cy="36385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; 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font </a:t>
            </a:r>
            <a:r>
              <a:rPr lang="ko-KR" altLang="en-US"/>
              <a:t>프로퍼티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font-style, font-weight, font-size, font-family</a:t>
            </a:r>
            <a:r>
              <a:rPr lang="ko-KR" altLang="en-US"/>
              <a:t>를 순서대로 지정하는 단축 프로퍼티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20</a:t>
            </a:r>
            <a:r>
              <a:rPr lang="ko-KR" altLang="en-US"/>
              <a:t>픽셀로 이탤릭 스타일에 </a:t>
            </a:r>
            <a:r>
              <a:rPr lang="en-US" altLang="ko-KR"/>
              <a:t>bold </a:t>
            </a:r>
            <a:r>
              <a:rPr lang="ko-KR" altLang="en-US"/>
              <a:t>굵기로 </a:t>
            </a:r>
            <a:r>
              <a:rPr lang="en-US" altLang="ko-KR"/>
              <a:t>consolas </a:t>
            </a:r>
            <a:r>
              <a:rPr lang="ko-KR" altLang="en-US"/>
              <a:t>체</a:t>
            </a:r>
            <a:endParaRPr lang="ko-KR" altLang="en-US"/>
          </a:p>
          <a:p>
            <a:pPr lvl="2">
              <a:defRPr/>
            </a:pPr>
            <a:r>
              <a:rPr lang="fr-FR" altLang="ko-KR"/>
              <a:t>font : italic bold 20px consolas, sans-serif;</a:t>
            </a:r>
            <a:endParaRPr lang="fr-FR" altLang="ko-KR"/>
          </a:p>
          <a:p>
            <a:pPr lvl="2">
              <a:defRPr/>
            </a:pPr>
            <a:r>
              <a:rPr lang="en-US" altLang="ko-KR"/>
              <a:t>font : 20px consolas, sans-serif; 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/* font-size, font-family</a:t>
            </a:r>
            <a:r>
              <a:rPr lang="ko-KR" altLang="en-US"/>
              <a:t>외 생략 가능 *</a:t>
            </a:r>
            <a:r>
              <a:rPr lang="en-US" altLang="ko-KR"/>
              <a:t>/</a:t>
            </a:r>
            <a:endParaRPr lang="en-US" altLang="ko-KR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100" y="2693853"/>
            <a:ext cx="7589520" cy="500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4–12 CSS3 </a:t>
            </a:r>
            <a:r>
              <a:rPr lang="ko-KR" altLang="en-US"/>
              <a:t>폰트 활용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0032" y="1962286"/>
            <a:ext cx="3151730" cy="37841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013455" y="1391609"/>
            <a:ext cx="3967204" cy="50263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폰트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body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font-family : "Times New Roman", Serif;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font-size : large;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h3 {</a:t>
            </a:r>
            <a:endParaRPr lang="en-US" altLang="ko-KR" sz="1200"/>
          </a:p>
          <a:p>
            <a:pPr defTabSz="179999">
              <a:defRPr/>
            </a:pPr>
            <a:r>
              <a:rPr lang="fr-FR" altLang="ko-KR" sz="1200"/>
              <a:t>	</a:t>
            </a:r>
            <a:r>
              <a:rPr lang="fr-FR" altLang="ko-KR" sz="1200" b="1"/>
              <a:t>font : italic bold 40px consolas, sans-serif;</a:t>
            </a:r>
            <a:endParaRPr lang="fr-FR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&lt;h3&gt;</a:t>
            </a:r>
            <a:r>
              <a:rPr lang="en-US" altLang="ko-KR" sz="1200"/>
              <a:t>Consolas font</a:t>
            </a:r>
            <a:r>
              <a:rPr lang="en-US" altLang="ko-KR" sz="1200" b="1"/>
              <a:t>&lt;/h3&gt;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font-weight:900</a:t>
            </a:r>
            <a:r>
              <a:rPr lang="en-US" altLang="ko-KR" sz="1200"/>
              <a:t>"&gt;font-weight 900&lt;/p&gt;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font-weight:100</a:t>
            </a:r>
            <a:r>
              <a:rPr lang="en-US" altLang="ko-KR" sz="1200"/>
              <a:t>"&gt;font-weight 100&lt;/p&gt;</a:t>
            </a:r>
            <a:endParaRPr lang="en-US" altLang="ko-KR" sz="1200"/>
          </a:p>
          <a:p>
            <a:pPr defTabSz="179999">
              <a:defRPr/>
            </a:pPr>
            <a:r>
              <a:rPr lang="pl-PL" altLang="ko-KR" sz="1200"/>
              <a:t>&lt;p style="</a:t>
            </a:r>
            <a:r>
              <a:rPr lang="pl-PL" altLang="ko-KR" sz="1200" b="1"/>
              <a:t>font-style:italic</a:t>
            </a:r>
            <a:r>
              <a:rPr lang="pl-PL" altLang="ko-KR" sz="1200"/>
              <a:t>"&gt;Italic Style&lt;/p&gt;</a:t>
            </a:r>
            <a:endParaRPr lang="pl-PL" altLang="ko-KR" sz="1200"/>
          </a:p>
          <a:p>
            <a:pPr defTabSz="179999">
              <a:defRPr/>
            </a:pPr>
            <a:r>
              <a:rPr lang="fr-FR" altLang="ko-KR" sz="1200"/>
              <a:t>&lt;p style="</a:t>
            </a:r>
            <a:r>
              <a:rPr lang="fr-FR" altLang="ko-KR" sz="1200" b="1"/>
              <a:t>font-style:oblique</a:t>
            </a:r>
            <a:r>
              <a:rPr lang="fr-FR" altLang="ko-KR" sz="1200"/>
              <a:t>"&gt;Oblique Style&lt;/p&gt;</a:t>
            </a:r>
            <a:endParaRPr lang="fr-FR" altLang="ko-KR" sz="1200"/>
          </a:p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현재 크기의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&lt;span style="</a:t>
            </a:r>
            <a:r>
              <a:rPr lang="en-US" altLang="ko-KR" sz="1200" b="1"/>
              <a:t>font-size:1.5em</a:t>
            </a:r>
            <a:r>
              <a:rPr lang="en-US" altLang="ko-KR" sz="1200"/>
              <a:t>"&gt;1.5</a:t>
            </a:r>
            <a:r>
              <a:rPr lang="ko-KR" altLang="en-US" sz="1200"/>
              <a:t>배</a:t>
            </a:r>
            <a:r>
              <a:rPr lang="en-US" altLang="ko-KR" sz="1200"/>
              <a:t>&lt;/span&gt;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크기로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자유형 5"/>
          <p:cNvSpPr/>
          <p:nvPr/>
        </p:nvSpPr>
        <p:spPr>
          <a:xfrm>
            <a:off x="6920098" y="5411908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6"/>
          <p:cNvSpPr/>
          <p:nvPr/>
        </p:nvSpPr>
        <p:spPr>
          <a:xfrm>
            <a:off x="7876791" y="5430958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6545106" y="5892216"/>
            <a:ext cx="101393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font-size : large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4212" y="5784097"/>
            <a:ext cx="105025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font-size : 1.5em</a:t>
            </a:r>
            <a:endParaRPr lang="ko-KR" altLang="en-US" sz="1000">
              <a:solidFill>
                <a:srgbClr val="c00000"/>
              </a:solidFill>
            </a:endParaRPr>
          </a:p>
        </p:txBody>
      </p:sp>
      <p:sp>
        <p:nvSpPr>
          <p:cNvPr id="11" name="자유형 8"/>
          <p:cNvSpPr/>
          <p:nvPr/>
        </p:nvSpPr>
        <p:spPr>
          <a:xfrm>
            <a:off x="5411924" y="3047793"/>
            <a:ext cx="1368152" cy="504056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중괄호 10"/>
          <p:cNvSpPr/>
          <p:nvPr/>
        </p:nvSpPr>
        <p:spPr>
          <a:xfrm rot="19953566">
            <a:off x="8266732" y="3661224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7983498" y="4228593"/>
            <a:ext cx="1282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c00000"/>
                </a:solidFill>
              </a:rPr>
              <a:t>Times New Roman</a:t>
            </a:r>
            <a:endParaRPr lang="ko-KR" altLang="en-US" sz="10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태그는 사각형 박스로 다루어진다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각 </a:t>
            </a:r>
            <a:r>
              <a:rPr lang="en-US" altLang="ko-KR"/>
              <a:t>HTML </a:t>
            </a:r>
            <a:r>
              <a:rPr lang="ko-KR" altLang="en-US"/>
              <a:t>태그 요소를 하나의 박스로 다룸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박스 크기</a:t>
            </a:r>
            <a:r>
              <a:rPr lang="en-US" altLang="ko-KR"/>
              <a:t>, </a:t>
            </a:r>
            <a:r>
              <a:rPr lang="ko-KR" altLang="en-US"/>
              <a:t>배경 색</a:t>
            </a:r>
            <a:r>
              <a:rPr lang="en-US" altLang="ko-KR"/>
              <a:t>, </a:t>
            </a:r>
            <a:r>
              <a:rPr lang="ko-KR" altLang="en-US"/>
              <a:t>여백</a:t>
            </a:r>
            <a:r>
              <a:rPr lang="en-US" altLang="ko-KR"/>
              <a:t>, </a:t>
            </a:r>
            <a:r>
              <a:rPr lang="ko-KR" altLang="en-US"/>
              <a:t>옆 박스와의 거리 등 제어 가능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&lt;div&gt;</a:t>
            </a:r>
            <a:r>
              <a:rPr lang="ko-KR" altLang="en-US"/>
              <a:t>의 박스 모델 사례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</a:t>
            </a:r>
            <a:r>
              <a:rPr lang="ko-KR" altLang="en-US"/>
              <a:t>의 박스 모델</a:t>
            </a:r>
            <a:endParaRPr lang="ko-KR" altLang="en-US"/>
          </a:p>
        </p:txBody>
      </p:sp>
      <p:pic>
        <p:nvPicPr>
          <p:cNvPr id="5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8938" y="3614072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7547" y="3614073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직사각형 5"/>
          <p:cNvSpPr/>
          <p:nvPr/>
        </p:nvSpPr>
        <p:spPr>
          <a:xfrm>
            <a:off x="3000797" y="6110288"/>
            <a:ext cx="2952328" cy="450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/>
              <a:defRPr/>
            </a:pPr>
            <a:r>
              <a:rPr lang="en-US" altLang="ko-KR" sz="1200"/>
              <a:t>&lt;div&gt; </a:t>
            </a:r>
            <a:r>
              <a:rPr lang="ko-KR" altLang="en-US" sz="1200"/>
              <a:t>영역의 박스 구성이 보이지 않 지만</a:t>
            </a:r>
            <a:r>
              <a:rPr lang="en-US" altLang="ko-KR" sz="1200"/>
              <a:t>, </a:t>
            </a:r>
            <a:r>
              <a:rPr lang="ko-KR" altLang="en-US" sz="1200"/>
              <a:t>사실 박스로 구성되어 있음</a:t>
            </a:r>
            <a:endParaRPr lang="ko-KR" altLang="en-US" sz="1200"/>
          </a:p>
        </p:txBody>
      </p:sp>
      <p:sp>
        <p:nvSpPr>
          <p:cNvPr id="8" name="왼쪽/오른쪽 화살표 6"/>
          <p:cNvSpPr/>
          <p:nvPr/>
        </p:nvSpPr>
        <p:spPr>
          <a:xfrm>
            <a:off x="6096000" y="4827439"/>
            <a:ext cx="576064" cy="288032"/>
          </a:xfrm>
          <a:prstGeom prst="left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7"/>
          <p:cNvSpPr/>
          <p:nvPr/>
        </p:nvSpPr>
        <p:spPr>
          <a:xfrm>
            <a:off x="6908327" y="6129209"/>
            <a:ext cx="2841298" cy="450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(b) &lt;div&gt;</a:t>
            </a:r>
            <a:r>
              <a:rPr lang="ko-KR" altLang="en-US" sz="1200"/>
              <a:t>의 박스 모델</a:t>
            </a:r>
            <a:r>
              <a:rPr lang="en-US" altLang="ko-KR" sz="1200"/>
              <a:t>. </a:t>
            </a:r>
            <a:r>
              <a:rPr lang="ko-KR" altLang="en-US" sz="1200"/>
              <a:t>콘텐츠</a:t>
            </a:r>
            <a:r>
              <a:rPr lang="en-US" altLang="ko-KR" sz="1200"/>
              <a:t>, </a:t>
            </a:r>
            <a:r>
              <a:rPr lang="ko-KR" altLang="en-US" sz="1200"/>
              <a:t>패딩</a:t>
            </a:r>
            <a:r>
              <a:rPr lang="en-US" altLang="ko-KR" sz="1200"/>
              <a:t>, </a:t>
            </a:r>
            <a:r>
              <a:rPr lang="ko-KR" altLang="en-US" sz="1200"/>
              <a:t>테두리</a:t>
            </a:r>
            <a:r>
              <a:rPr lang="en-US" altLang="ko-KR" sz="1200"/>
              <a:t>, </a:t>
            </a:r>
            <a:r>
              <a:rPr lang="ko-KR" altLang="en-US" sz="1200"/>
              <a:t>여백이 보이도록  색을 입혔음</a:t>
            </a:r>
            <a:endParaRPr lang="ko-KR" altLang="en-US" sz="1200"/>
          </a:p>
        </p:txBody>
      </p:sp>
      <p:sp>
        <p:nvSpPr>
          <p:cNvPr id="10" name="직사각형 8"/>
          <p:cNvSpPr/>
          <p:nvPr/>
        </p:nvSpPr>
        <p:spPr>
          <a:xfrm>
            <a:off x="7608168" y="4179367"/>
            <a:ext cx="1152128" cy="2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margin(</a:t>
            </a:r>
            <a:r>
              <a:rPr lang="ko-KR" altLang="en-US" sz="1200"/>
              <a:t>여백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11" name="직사각형 9"/>
          <p:cNvSpPr/>
          <p:nvPr/>
        </p:nvSpPr>
        <p:spPr>
          <a:xfrm>
            <a:off x="6908326" y="5467592"/>
            <a:ext cx="713209" cy="44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테두리</a:t>
            </a:r>
            <a:endParaRPr lang="ko-KR" altLang="en-US" sz="1200"/>
          </a:p>
          <a:p>
            <a:pPr lvl="0">
              <a:defRPr/>
            </a:pPr>
            <a:r>
              <a:rPr lang="en-US" altLang="ko-KR" sz="1200"/>
              <a:t>(border)</a:t>
            </a:r>
            <a:endParaRPr lang="ko-KR" altLang="en-US" sz="1200"/>
          </a:p>
        </p:txBody>
      </p:sp>
      <p:sp>
        <p:nvSpPr>
          <p:cNvPr id="12" name="직사각형 10"/>
          <p:cNvSpPr/>
          <p:nvPr/>
        </p:nvSpPr>
        <p:spPr>
          <a:xfrm>
            <a:off x="8629647" y="5451893"/>
            <a:ext cx="914299" cy="45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패딩</a:t>
            </a:r>
            <a:endParaRPr lang="ko-KR" altLang="en-US" sz="1200"/>
          </a:p>
          <a:p>
            <a:pPr lvl="0">
              <a:defRPr/>
            </a:pPr>
            <a:r>
              <a:rPr lang="en-US" altLang="ko-KR" sz="1200"/>
              <a:t>(padding)</a:t>
            </a:r>
            <a:endParaRPr lang="ko-KR" altLang="en-US" sz="1200"/>
          </a:p>
        </p:txBody>
      </p:sp>
      <p:sp>
        <p:nvSpPr>
          <p:cNvPr id="13" name="직사각형 11"/>
          <p:cNvSpPr/>
          <p:nvPr/>
        </p:nvSpPr>
        <p:spPr>
          <a:xfrm>
            <a:off x="8858861" y="4550440"/>
            <a:ext cx="720080" cy="26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콘텐츠</a:t>
            </a:r>
            <a:endParaRPr lang="ko-KR" altLang="en-US" sz="1200"/>
          </a:p>
        </p:txBody>
      </p:sp>
      <p:cxnSp>
        <p:nvCxnSpPr>
          <p:cNvPr id="14" name="직선 화살표 연결선 12"/>
          <p:cNvCxnSpPr/>
          <p:nvPr/>
        </p:nvCxnSpPr>
        <p:spPr>
          <a:xfrm flipV="1">
            <a:off x="7320136" y="5115471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3"/>
          <p:cNvCxnSpPr/>
          <p:nvPr/>
        </p:nvCxnSpPr>
        <p:spPr>
          <a:xfrm flipH="1">
            <a:off x="8400256" y="4703824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4"/>
          <p:cNvCxnSpPr/>
          <p:nvPr/>
        </p:nvCxnSpPr>
        <p:spPr>
          <a:xfrm flipH="1" flipV="1">
            <a:off x="8629647" y="5212183"/>
            <a:ext cx="229215" cy="263328"/>
          </a:xfrm>
          <a:prstGeom prst="straightConnector1">
            <a:avLst/>
          </a:prstGeom>
          <a:ln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5"/>
          <p:cNvSpPr/>
          <p:nvPr/>
        </p:nvSpPr>
        <p:spPr>
          <a:xfrm>
            <a:off x="5236893" y="3090446"/>
            <a:ext cx="219832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/>
              <a:t>&lt;div&gt;DIVDIVDIV&lt;/div&gt;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 defTabSz="179999">
              <a:defRPr/>
            </a:pPr>
            <a:r>
              <a:rPr lang="ko-KR" altLang="en-US" b="1"/>
              <a:t>콘텐츠</a:t>
            </a:r>
            <a:endParaRPr lang="en-US" altLang="ko-KR"/>
          </a:p>
          <a:p>
            <a:pPr lvl="1" defTabSz="179999">
              <a:defRPr/>
            </a:pPr>
            <a:r>
              <a:rPr lang="en-US" altLang="ko-KR"/>
              <a:t>HTML </a:t>
            </a:r>
            <a:r>
              <a:rPr lang="ko-KR" altLang="en-US"/>
              <a:t>태그의 텍스트나 이미지가 출력되는 부분</a:t>
            </a:r>
            <a:endParaRPr lang="ko-KR" altLang="en-US"/>
          </a:p>
          <a:p>
            <a:pPr lvl="0" defTabSz="179999">
              <a:defRPr/>
            </a:pPr>
            <a:r>
              <a:rPr lang="ko-KR" altLang="en-US" b="1"/>
              <a:t>패딩</a:t>
            </a:r>
            <a:endParaRPr lang="ko-KR" altLang="en-US"/>
          </a:p>
          <a:p>
            <a:pPr lvl="1" defTabSz="179999">
              <a:defRPr/>
            </a:pPr>
            <a:r>
              <a:rPr lang="ko-KR" altLang="en-US"/>
              <a:t>콘텐츠를 직접 둘러싸고 있는 내부 여백</a:t>
            </a:r>
            <a:endParaRPr lang="ko-KR" altLang="en-US"/>
          </a:p>
          <a:p>
            <a:pPr lvl="0" defTabSz="179999">
              <a:defRPr/>
            </a:pPr>
            <a:r>
              <a:rPr lang="ko-KR" altLang="en-US" b="1"/>
              <a:t>테두리</a:t>
            </a:r>
            <a:endParaRPr lang="ko-KR" altLang="en-US"/>
          </a:p>
          <a:p>
            <a:pPr lvl="1" defTabSz="179999">
              <a:defRPr/>
            </a:pPr>
            <a:r>
              <a:rPr lang="ko-KR" altLang="en-US"/>
              <a:t>패딩 외부의 테두리로서</a:t>
            </a:r>
            <a:r>
              <a:rPr lang="en-US" altLang="ko-KR"/>
              <a:t>, </a:t>
            </a:r>
            <a:r>
              <a:rPr lang="ko-KR" altLang="en-US"/>
              <a:t>직선이나 점선 혹은 </a:t>
            </a:r>
            <a:br>
              <a:rPr lang="ko-KR" altLang="en-US"/>
            </a:br>
            <a:r>
              <a:rPr lang="ko-KR" altLang="en-US"/>
              <a:t>이미지로 테두리를 그릴 수 있음</a:t>
            </a:r>
            <a:endParaRPr lang="ko-KR" altLang="en-US"/>
          </a:p>
          <a:p>
            <a:pPr lvl="0" defTabSz="179999">
              <a:defRPr/>
            </a:pPr>
            <a:r>
              <a:rPr lang="ko-KR" altLang="en-US" b="1"/>
              <a:t>여백</a:t>
            </a:r>
            <a:endParaRPr lang="ko-KR" altLang="en-US"/>
          </a:p>
          <a:p>
            <a:pPr lvl="1" defTabSz="179999">
              <a:defRPr/>
            </a:pPr>
            <a:r>
              <a:rPr lang="ko-KR" altLang="en-US"/>
              <a:t>박스의 맨 바깥 영역이며 테두리 바깥의 공간으로</a:t>
            </a:r>
            <a:br>
              <a:rPr lang="ko-KR" altLang="en-US"/>
            </a:br>
            <a:r>
              <a:rPr lang="ko-KR" altLang="en-US"/>
              <a:t>인접한 아래위 이웃 태그의 박스와의 거리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박스 모델의 구성</a:t>
            </a:r>
            <a:endParaRPr lang="ko-KR" altLang="en-US"/>
          </a:p>
        </p:txBody>
      </p:sp>
      <p:grpSp>
        <p:nvGrpSpPr>
          <p:cNvPr id="5" name="그룹 12"/>
          <p:cNvGrpSpPr/>
          <p:nvPr/>
        </p:nvGrpSpPr>
        <p:grpSpPr>
          <a:xfrm rot="0">
            <a:off x="8037067" y="2094467"/>
            <a:ext cx="2574559" cy="3459323"/>
            <a:chOff x="5796135" y="1841885"/>
            <a:chExt cx="2574559" cy="3459323"/>
          </a:xfrm>
        </p:grpSpPr>
        <p:sp>
          <p:nvSpPr>
            <p:cNvPr id="6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600">
                  <a:solidFill>
                    <a:schemeClr val="tx1"/>
                  </a:solidFill>
                </a:rPr>
                <a:t>콘</a:t>
              </a:r>
              <a:endParaRPr lang="ko-KR" altLang="en-US" sz="16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solidFill>
                    <a:schemeClr val="tx1"/>
                  </a:solidFill>
                </a:rPr>
                <a:t>텐</a:t>
              </a:r>
              <a:endParaRPr lang="ko-KR" altLang="en-US" sz="16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solidFill>
                    <a:schemeClr val="tx1"/>
                  </a:solidFill>
                </a:rPr>
                <a:t>츠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6324263" y="1870202"/>
              <a:ext cx="144176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margin(</a:t>
              </a:r>
              <a:r>
                <a:rPr lang="ko-KR" altLang="en-US"/>
                <a:t>여백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6472187" y="4566940"/>
              <a:ext cx="1331945" cy="293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chemeClr val="bg1"/>
                  </a:solidFill>
                </a:rPr>
                <a:t>border(</a:t>
              </a:r>
              <a:r>
                <a:rPr lang="ko-KR" altLang="en-US" sz="1400">
                  <a:solidFill>
                    <a:schemeClr val="bg1"/>
                  </a:solidFill>
                </a:rPr>
                <a:t>테두리</a:t>
              </a:r>
              <a:r>
                <a:rPr lang="en-US" altLang="ko-KR" sz="1400">
                  <a:solidFill>
                    <a:schemeClr val="bg1"/>
                  </a:solidFill>
                </a:rPr>
                <a:t>)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6568117" y="2656974"/>
              <a:ext cx="111219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padding(</a:t>
              </a:r>
              <a:r>
                <a:rPr lang="ko-KR" altLang="en-US" sz="1200"/>
                <a:t>패딩</a:t>
              </a:r>
              <a:r>
                <a:rPr lang="en-US" altLang="ko-KR" sz="1200"/>
                <a:t>)</a:t>
              </a:r>
              <a:endParaRPr lang="ko-KR" altLang="en-US"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박스 모델을 구성하는 </a:t>
            </a:r>
            <a:r>
              <a:rPr lang="en-US" altLang="ko-KR"/>
              <a:t>CSS3 </a:t>
            </a:r>
            <a:r>
              <a:rPr lang="ko-KR" altLang="en-US"/>
              <a:t>프로퍼티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3612" y="1590618"/>
            <a:ext cx="6984776" cy="463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박스 크기 </a:t>
            </a:r>
            <a:r>
              <a:rPr lang="en-US" altLang="ko-KR"/>
              <a:t>- &lt;div&gt; </a:t>
            </a:r>
            <a:r>
              <a:rPr lang="ko-KR" altLang="en-US"/>
              <a:t>태그의 박스 모델 사례</a:t>
            </a:r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479526"/>
            <a:ext cx="3295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모서리가 둥근 직사각형 32"/>
          <p:cNvSpPr/>
          <p:nvPr/>
        </p:nvSpPr>
        <p:spPr>
          <a:xfrm>
            <a:off x="3143308" y="2464136"/>
            <a:ext cx="2400249" cy="1631393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79999">
              <a:defRPr/>
            </a:pPr>
            <a:r>
              <a:rPr lang="en-US" altLang="ko-KR" sz="1400" b="1"/>
              <a:t>div.box {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width : 150px;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height : 50px;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margin : 40px;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border-width : 30px;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padding : 20px;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7" name="모서리가 둥근 직사각형 33"/>
          <p:cNvSpPr/>
          <p:nvPr/>
        </p:nvSpPr>
        <p:spPr>
          <a:xfrm>
            <a:off x="3187914" y="4424442"/>
            <a:ext cx="2355643" cy="748317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79999">
              <a:defRPr/>
            </a:pPr>
            <a:r>
              <a:rPr lang="en-US" altLang="ko-KR" sz="1400" b="1"/>
              <a:t>&lt;div class="box"&gt;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 b="1"/>
              <a:t>	</a:t>
            </a:r>
            <a:r>
              <a:rPr lang="en-US" altLang="ko-KR" sz="1400"/>
              <a:t>DIVDIVDIV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&lt;/div&gt;</a:t>
            </a:r>
            <a:endParaRPr lang="ko-KR" altLang="en-US" sz="1400" b="1"/>
          </a:p>
        </p:txBody>
      </p:sp>
      <p:sp>
        <p:nvSpPr>
          <p:cNvPr id="8" name="TextBox 34"/>
          <p:cNvSpPr txBox="1"/>
          <p:nvPr/>
        </p:nvSpPr>
        <p:spPr>
          <a:xfrm>
            <a:off x="4568386" y="2202527"/>
            <a:ext cx="93325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c00000"/>
                </a:solidFill>
              </a:rPr>
              <a:t>CSS </a:t>
            </a:r>
            <a:r>
              <a:rPr lang="ko-KR" altLang="en-US" sz="1200">
                <a:solidFill>
                  <a:srgbClr val="c00000"/>
                </a:solidFill>
              </a:rPr>
              <a:t>스타일</a:t>
            </a:r>
            <a:endParaRPr lang="ko-KR" altLang="en-US" sz="1200">
              <a:solidFill>
                <a:srgbClr val="c00000"/>
              </a:solidFill>
            </a:endParaRPr>
          </a:p>
        </p:txBody>
      </p:sp>
      <p:sp>
        <p:nvSpPr>
          <p:cNvPr id="9" name="TextBox 35"/>
          <p:cNvSpPr txBox="1"/>
          <p:nvPr/>
        </p:nvSpPr>
        <p:spPr>
          <a:xfrm>
            <a:off x="4636233" y="4162833"/>
            <a:ext cx="913032" cy="264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c00000"/>
                </a:solidFill>
              </a:rPr>
              <a:t>HTML </a:t>
            </a:r>
            <a:r>
              <a:rPr lang="ko-KR" altLang="en-US" sz="1200">
                <a:solidFill>
                  <a:srgbClr val="c00000"/>
                </a:solidFill>
              </a:rPr>
              <a:t>코드</a:t>
            </a:r>
            <a:endParaRPr lang="ko-KR" altLang="en-US" sz="120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36"/>
          <p:cNvCxnSpPr/>
          <p:nvPr/>
        </p:nvCxnSpPr>
        <p:spPr>
          <a:xfrm>
            <a:off x="7239769" y="2523024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37"/>
          <p:cNvSpPr/>
          <p:nvPr/>
        </p:nvSpPr>
        <p:spPr>
          <a:xfrm>
            <a:off x="6275794" y="2612089"/>
            <a:ext cx="921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/>
              <a:t>margin : 40px</a:t>
            </a:r>
            <a:endParaRPr lang="en-US" altLang="ko-KR" sz="1000"/>
          </a:p>
        </p:txBody>
      </p:sp>
      <p:cxnSp>
        <p:nvCxnSpPr>
          <p:cNvPr id="12" name="직선 화살표 연결선 38"/>
          <p:cNvCxnSpPr/>
          <p:nvPr/>
        </p:nvCxnSpPr>
        <p:spPr>
          <a:xfrm>
            <a:off x="7787962" y="2934870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39"/>
          <p:cNvSpPr/>
          <p:nvPr/>
        </p:nvSpPr>
        <p:spPr>
          <a:xfrm>
            <a:off x="6485279" y="2942813"/>
            <a:ext cx="1245211" cy="236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>
                <a:solidFill>
                  <a:schemeClr val="bg1"/>
                </a:solidFill>
              </a:rPr>
              <a:t>border-width : 30px</a:t>
            </a:r>
            <a:endParaRPr lang="en-US" altLang="ko-KR" sz="1000">
              <a:solidFill>
                <a:schemeClr val="bg1"/>
              </a:solidFill>
            </a:endParaRPr>
          </a:p>
        </p:txBody>
      </p:sp>
      <p:cxnSp>
        <p:nvCxnSpPr>
          <p:cNvPr id="14" name="직선 화살표 연결선 40"/>
          <p:cNvCxnSpPr/>
          <p:nvPr/>
        </p:nvCxnSpPr>
        <p:spPr>
          <a:xfrm>
            <a:off x="8148001" y="3192189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41"/>
          <p:cNvSpPr/>
          <p:nvPr/>
        </p:nvSpPr>
        <p:spPr>
          <a:xfrm>
            <a:off x="7057638" y="3182779"/>
            <a:ext cx="987176" cy="23479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/>
              <a:t>padding : 20px</a:t>
            </a:r>
            <a:endParaRPr lang="en-US" altLang="ko-KR" sz="1000"/>
          </a:p>
        </p:txBody>
      </p:sp>
      <p:cxnSp>
        <p:nvCxnSpPr>
          <p:cNvPr id="16" name="직선 화살표 연결선 42"/>
          <p:cNvCxnSpPr/>
          <p:nvPr/>
        </p:nvCxnSpPr>
        <p:spPr>
          <a:xfrm>
            <a:off x="9112591" y="3417423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44"/>
          <p:cNvCxnSpPr/>
          <p:nvPr/>
        </p:nvCxnSpPr>
        <p:spPr>
          <a:xfrm flipH="1" flipV="1">
            <a:off x="7029063" y="4867651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1"/>
          <p:cNvSpPr/>
          <p:nvPr/>
        </p:nvSpPr>
        <p:spPr>
          <a:xfrm>
            <a:off x="7288162" y="4790709"/>
            <a:ext cx="832463" cy="143241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79999">
              <a:defRPr/>
            </a:pPr>
            <a:r>
              <a:rPr lang="en-US" altLang="ko-KR" sz="1000"/>
              <a:t>width : 150px</a:t>
            </a:r>
            <a:endParaRPr lang="en-US" altLang="ko-KR" sz="1000"/>
          </a:p>
        </p:txBody>
      </p:sp>
      <p:sp>
        <p:nvSpPr>
          <p:cNvPr id="19" name="직사각형 49"/>
          <p:cNvSpPr/>
          <p:nvPr/>
        </p:nvSpPr>
        <p:spPr>
          <a:xfrm>
            <a:off x="9012098" y="3563144"/>
            <a:ext cx="693877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79999">
              <a:defRPr/>
            </a:pPr>
            <a:r>
              <a:rPr lang="en-US" altLang="ko-KR" sz="1000"/>
              <a:t>height : 50px</a:t>
            </a:r>
            <a:endParaRPr lang="en-US" altLang="ko-KR" sz="1000"/>
          </a:p>
        </p:txBody>
      </p:sp>
      <p:cxnSp>
        <p:nvCxnSpPr>
          <p:cNvPr id="20" name="직선 연결선 57"/>
          <p:cNvCxnSpPr/>
          <p:nvPr/>
        </p:nvCxnSpPr>
        <p:spPr>
          <a:xfrm>
            <a:off x="7029063" y="3960490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62"/>
          <p:cNvCxnSpPr/>
          <p:nvPr/>
        </p:nvCxnSpPr>
        <p:spPr>
          <a:xfrm>
            <a:off x="8446278" y="3960490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63"/>
          <p:cNvCxnSpPr/>
          <p:nvPr/>
        </p:nvCxnSpPr>
        <p:spPr>
          <a:xfrm>
            <a:off x="8496825" y="3429000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73"/>
          <p:cNvCxnSpPr/>
          <p:nvPr/>
        </p:nvCxnSpPr>
        <p:spPr>
          <a:xfrm>
            <a:off x="8491582" y="3889623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4-13 &lt;div&gt;</a:t>
            </a:r>
            <a:r>
              <a:rPr lang="ko-KR" altLang="en-US"/>
              <a:t>의 박스 모델 보이기</a:t>
            </a:r>
            <a:endParaRPr lang="ko-KR" altLang="en-US"/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4079" y="2051933"/>
            <a:ext cx="3169506" cy="31232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879309" y="1403724"/>
            <a:ext cx="3968886" cy="4661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박스 모델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body { background : ghostwhite; 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span { background : deepskyblue; 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div.box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background : yellow;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border-style : solid;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	border-color : peru; </a:t>
            </a:r>
            <a:endParaRPr lang="en-US" altLang="ko-KR" sz="1200"/>
          </a:p>
          <a:p>
            <a:pPr defTabSz="179999">
              <a:defRPr/>
            </a:pP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	margin : 40px;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border-width : 30px;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padding : 20px;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&lt;div class="box"&gt;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  <a:endParaRPr lang="en-US" altLang="ko-KR" sz="1200" b="1">
              <a:solidFill>
                <a:schemeClr val="accent2">
                  <a:lumMod val="75000"/>
                </a:schemeClr>
              </a:solidFill>
            </a:endParaRPr>
          </a:p>
          <a:p>
            <a:pPr defTabSz="179999">
              <a:defRPr/>
            </a:pPr>
            <a:r>
              <a:rPr lang="en-US" altLang="ko-KR" sz="1200" b="1"/>
              <a:t>	&lt;/div&gt;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사각형 설명선 10"/>
          <p:cNvSpPr/>
          <p:nvPr/>
        </p:nvSpPr>
        <p:spPr>
          <a:xfrm>
            <a:off x="3863751" y="5515156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콘텐츠 영역이 보이도록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파란색 배경의 </a:t>
            </a:r>
            <a:r>
              <a:rPr lang="en-US" altLang="ko-KR" sz="1000"/>
              <a:t>&lt;span&gt; </a:t>
            </a:r>
            <a:r>
              <a:rPr lang="ko-KR" altLang="en-US" sz="1000"/>
              <a:t>태그 삽입</a:t>
            </a:r>
            <a:endParaRPr lang="ko-KR" altLang="en-US" sz="1000"/>
          </a:p>
        </p:txBody>
      </p:sp>
      <p:cxnSp>
        <p:nvCxnSpPr>
          <p:cNvPr id="8" name="직선 화살표 연결선 6"/>
          <p:cNvCxnSpPr/>
          <p:nvPr/>
        </p:nvCxnSpPr>
        <p:spPr>
          <a:xfrm>
            <a:off x="8724216" y="3261212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7"/>
          <p:cNvSpPr/>
          <p:nvPr/>
        </p:nvSpPr>
        <p:spPr>
          <a:xfrm>
            <a:off x="8321992" y="2916841"/>
            <a:ext cx="1016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margin : 40px</a:t>
            </a:r>
            <a:endParaRPr lang="en-US" altLang="ko-KR" sz="1000"/>
          </a:p>
        </p:txBody>
      </p:sp>
      <p:cxnSp>
        <p:nvCxnSpPr>
          <p:cNvPr id="10" name="직선 화살표 연결선 8"/>
          <p:cNvCxnSpPr/>
          <p:nvPr/>
        </p:nvCxnSpPr>
        <p:spPr>
          <a:xfrm>
            <a:off x="7532312" y="2779751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1"/>
          <p:cNvCxnSpPr/>
          <p:nvPr/>
        </p:nvCxnSpPr>
        <p:spPr>
          <a:xfrm flipH="1">
            <a:off x="6979577" y="3837276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2"/>
          <p:cNvSpPr/>
          <p:nvPr/>
        </p:nvSpPr>
        <p:spPr>
          <a:xfrm>
            <a:off x="6601123" y="4699791"/>
            <a:ext cx="986491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/>
              <a:t>padding : 20px</a:t>
            </a:r>
            <a:endParaRPr lang="en-US" altLang="ko-KR" sz="1000"/>
          </a:p>
        </p:txBody>
      </p:sp>
      <p:cxnSp>
        <p:nvCxnSpPr>
          <p:cNvPr id="13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37"/>
          <p:cNvSpPr/>
          <p:nvPr/>
        </p:nvSpPr>
        <p:spPr>
          <a:xfrm>
            <a:off x="8193079" y="4629364"/>
            <a:ext cx="970137" cy="236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border : 30px</a:t>
            </a:r>
            <a:endParaRPr lang="en-US" altLang="ko-KR" sz="1000"/>
          </a:p>
        </p:txBody>
      </p:sp>
      <p:sp>
        <p:nvSpPr>
          <p:cNvPr id="15" name="자유형 49"/>
          <p:cNvSpPr/>
          <p:nvPr/>
        </p:nvSpPr>
        <p:spPr>
          <a:xfrm>
            <a:off x="6871429" y="3836465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박스 모델의 색</a:t>
            </a:r>
            <a:r>
              <a:rPr lang="en-US" altLang="ko-KR"/>
              <a:t>, </a:t>
            </a:r>
            <a:r>
              <a:rPr lang="ko-KR" altLang="en-US"/>
              <a:t>테두리</a:t>
            </a:r>
            <a:r>
              <a:rPr lang="en-US" altLang="ko-KR"/>
              <a:t>, </a:t>
            </a:r>
            <a:r>
              <a:rPr lang="ko-KR" altLang="en-US"/>
              <a:t>단축프로퍼티</a:t>
            </a:r>
            <a:endParaRPr lang="ko-KR" altLang="en-US"/>
          </a:p>
        </p:txBody>
      </p:sp>
      <p:grpSp>
        <p:nvGrpSpPr>
          <p:cNvPr id="5" name="그룹 10"/>
          <p:cNvGrpSpPr/>
          <p:nvPr/>
        </p:nvGrpSpPr>
        <p:grpSpPr>
          <a:xfrm rot="0">
            <a:off x="2550015" y="3428999"/>
            <a:ext cx="6375675" cy="1831474"/>
            <a:chOff x="974599" y="2635486"/>
            <a:chExt cx="6197747" cy="1831474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/>
            </a:ln>
          </p:spPr>
        </p:pic>
        <p:sp>
          <p:nvSpPr>
            <p:cNvPr id="7" name="모서리가 둥근 직사각형 23"/>
            <p:cNvSpPr/>
            <p:nvPr/>
          </p:nvSpPr>
          <p:spPr>
            <a:xfrm>
              <a:off x="985783" y="2902167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 latinLnBrk="0">
                <a:defRPr/>
              </a:pPr>
              <a:r>
                <a:rPr lang="en-US" altLang="ko-KR" sz="1200"/>
                <a:t>p { </a:t>
              </a:r>
              <a:endParaRPr lang="en-US" altLang="ko-KR" sz="1200"/>
            </a:p>
            <a:p>
              <a:pPr defTabSz="179999" latinLnBrk="0">
                <a:defRPr/>
              </a:pPr>
              <a:r>
                <a:rPr lang="en-US" altLang="ko-KR" sz="1200"/>
                <a:t>	</a:t>
              </a:r>
              <a:r>
                <a:rPr lang="en-US" altLang="ko-KR" sz="1200" b="1"/>
                <a:t>border-left-width</a:t>
              </a:r>
              <a:r>
                <a:rPr lang="en-US" altLang="ko-KR" sz="1200"/>
                <a:t> : 3px; 	/* </a:t>
              </a:r>
              <a:r>
                <a:rPr lang="ko-KR" altLang="en-US" sz="1200"/>
                <a:t>테두리 왼쪽 두께 </a:t>
              </a:r>
              <a:r>
                <a:rPr lang="en-US" altLang="ko-KR" sz="1200"/>
                <a:t>3</a:t>
              </a:r>
              <a:r>
                <a:rPr lang="ko-KR" altLang="en-US" sz="1200"/>
                <a:t>픽셀 *</a:t>
              </a:r>
              <a:r>
                <a:rPr lang="en-US" altLang="ko-KR" sz="1200"/>
                <a:t>/</a:t>
              </a:r>
              <a:endParaRPr lang="en-US" altLang="ko-KR" sz="1200"/>
            </a:p>
            <a:p>
              <a:pPr defTabSz="179999" latinLnBrk="0">
                <a:defRPr/>
              </a:pPr>
              <a:r>
                <a:rPr lang="ko-KR" altLang="en-US" sz="1200"/>
                <a:t>	</a:t>
              </a:r>
              <a:r>
                <a:rPr lang="en-US" altLang="ko-KR" sz="1200"/>
                <a:t>border-left-style : dotted; 	/* </a:t>
              </a:r>
              <a:r>
                <a:rPr lang="ko-KR" altLang="en-US" sz="1200"/>
                <a:t>테두리 왼쪽 선 점선 *</a:t>
              </a:r>
              <a:r>
                <a:rPr lang="en-US" altLang="ko-KR" sz="1200"/>
                <a:t>/</a:t>
              </a:r>
              <a:endParaRPr lang="en-US" altLang="ko-KR" sz="1200"/>
            </a:p>
            <a:p>
              <a:pPr defTabSz="179999" latinLnBrk="0">
                <a:defRPr/>
              </a:pPr>
              <a:r>
                <a:rPr lang="ko-KR" altLang="en-US" sz="1200"/>
                <a:t>	</a:t>
              </a:r>
              <a:r>
                <a:rPr lang="en-US" altLang="ko-KR" sz="1200"/>
                <a:t>border-left-color : blue; 	/* </a:t>
              </a:r>
              <a:r>
                <a:rPr lang="ko-KR" altLang="en-US" sz="1200"/>
                <a:t>테두리 왼쪽 선 색 </a:t>
              </a:r>
              <a:r>
                <a:rPr lang="en-US" altLang="ko-KR" sz="1200"/>
                <a:t>blue */</a:t>
              </a:r>
              <a:endParaRPr lang="en-US" altLang="ko-KR" sz="1200"/>
            </a:p>
            <a:p>
              <a:pPr defTabSz="179999" latinLnBrk="0">
                <a:defRPr/>
              </a:pPr>
              <a:r>
                <a:rPr lang="en-US" altLang="ko-KR" sz="1200"/>
                <a:t>} </a:t>
              </a:r>
              <a:endParaRPr lang="en-US" altLang="ko-KR" sz="1200"/>
            </a:p>
          </p:txBody>
        </p:sp>
        <p:sp>
          <p:nvSpPr>
            <p:cNvPr id="8" name="TextBox 24"/>
            <p:cNvSpPr txBox="1"/>
            <p:nvPr/>
          </p:nvSpPr>
          <p:spPr>
            <a:xfrm>
              <a:off x="1007090" y="2635486"/>
              <a:ext cx="846037" cy="262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CSS </a:t>
              </a:r>
              <a:r>
                <a:rPr lang="ko-KR" altLang="en-US" sz="1100">
                  <a:solidFill>
                    <a:srgbClr val="c00000"/>
                  </a:solidFill>
                </a:rPr>
                <a:t>스타일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9" name="TextBox 25"/>
            <p:cNvSpPr txBox="1"/>
            <p:nvPr/>
          </p:nvSpPr>
          <p:spPr>
            <a:xfrm>
              <a:off x="979407" y="3929874"/>
              <a:ext cx="827423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HTML </a:t>
              </a:r>
              <a:r>
                <a:rPr lang="ko-KR" altLang="en-US" sz="1100">
                  <a:solidFill>
                    <a:srgbClr val="c00000"/>
                  </a:solidFill>
                </a:rPr>
                <a:t>코드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둥근 직사각형 26"/>
            <p:cNvSpPr/>
            <p:nvPr/>
          </p:nvSpPr>
          <p:spPr>
            <a:xfrm>
              <a:off x="974598" y="4191484"/>
              <a:ext cx="4312555" cy="275477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&lt;p&gt;</a:t>
              </a:r>
              <a:r>
                <a:rPr lang="ko-KR" altLang="en-US" sz="1200"/>
                <a:t>박스모델</a:t>
              </a:r>
              <a:r>
                <a:rPr lang="en-US" altLang="ko-KR" sz="1200"/>
                <a:t>&lt;/p&gt;</a:t>
              </a:r>
              <a:endParaRPr lang="ko-KR" altLang="en-US" sz="1200"/>
            </a:p>
          </p:txBody>
        </p:sp>
      </p:grpSp>
      <p:sp>
        <p:nvSpPr>
          <p:cNvPr id="11" name="TextBox 19"/>
          <p:cNvSpPr txBox="1"/>
          <p:nvPr/>
        </p:nvSpPr>
        <p:spPr>
          <a:xfrm>
            <a:off x="2550016" y="2605738"/>
            <a:ext cx="85612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c00000"/>
                </a:solidFill>
              </a:rPr>
              <a:t>HTML </a:t>
            </a:r>
            <a:r>
              <a:rPr lang="ko-KR" altLang="en-US" sz="1100">
                <a:solidFill>
                  <a:srgbClr val="c00000"/>
                </a:solidFill>
              </a:rPr>
              <a:t>코드</a:t>
            </a:r>
            <a:endParaRPr lang="ko-KR" altLang="en-US" sz="1100">
              <a:solidFill>
                <a:srgbClr val="c00000"/>
              </a:solidFill>
            </a:endParaRPr>
          </a:p>
        </p:txBody>
      </p:sp>
      <p:sp>
        <p:nvSpPr>
          <p:cNvPr id="12" name="모서리가 둥근 직사각형 20"/>
          <p:cNvSpPr/>
          <p:nvPr/>
        </p:nvSpPr>
        <p:spPr>
          <a:xfrm>
            <a:off x="2585340" y="1563239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79999" latinLnBrk="0">
              <a:defRPr/>
            </a:pPr>
            <a:r>
              <a:rPr lang="en-US" altLang="ko-KR" sz="1200"/>
              <a:t>p { </a:t>
            </a:r>
            <a:endParaRPr lang="en-US" altLang="ko-KR" sz="1200"/>
          </a:p>
          <a:p>
            <a:pPr defTabSz="179999" latinLnBrk="0">
              <a:defRPr/>
            </a:pPr>
            <a:r>
              <a:rPr lang="ko-KR" altLang="en-US" sz="1200"/>
              <a:t>	</a:t>
            </a:r>
            <a:r>
              <a:rPr lang="en-US" altLang="ko-KR" sz="1200"/>
              <a:t>border-width : </a:t>
            </a:r>
            <a:r>
              <a:rPr lang="en-US" altLang="ko-KR" sz="1200" b="1"/>
              <a:t>3px</a:t>
            </a:r>
            <a:r>
              <a:rPr lang="en-US" altLang="ko-KR" sz="1200"/>
              <a:t>; 			/* </a:t>
            </a:r>
            <a:r>
              <a:rPr lang="ko-KR" altLang="en-US" sz="1200"/>
              <a:t>테두리 두께 </a:t>
            </a:r>
            <a:r>
              <a:rPr lang="en-US" altLang="ko-KR" sz="1200"/>
              <a:t>3</a:t>
            </a:r>
            <a:r>
              <a:rPr lang="ko-KR" altLang="en-US" sz="1200"/>
              <a:t>픽셀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 latinLnBrk="0">
              <a:defRPr/>
            </a:pPr>
            <a:r>
              <a:rPr lang="ko-KR" altLang="en-US" sz="1200"/>
              <a:t>	</a:t>
            </a:r>
            <a:r>
              <a:rPr lang="en-US" altLang="ko-KR" sz="1200"/>
              <a:t>border-style : </a:t>
            </a:r>
            <a:r>
              <a:rPr lang="en-US" altLang="ko-KR" sz="1200" b="1"/>
              <a:t>dotted</a:t>
            </a:r>
            <a:r>
              <a:rPr lang="en-US" altLang="ko-KR" sz="1200"/>
              <a:t>; 		/* </a:t>
            </a:r>
            <a:r>
              <a:rPr lang="ko-KR" altLang="en-US" sz="1200"/>
              <a:t>테두리 점선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 latinLnBrk="0">
              <a:defRPr/>
            </a:pPr>
            <a:r>
              <a:rPr lang="ko-KR" altLang="en-US" sz="1200"/>
              <a:t>	</a:t>
            </a:r>
            <a:r>
              <a:rPr lang="en-US" altLang="ko-KR" sz="1200"/>
              <a:t>border-color : </a:t>
            </a:r>
            <a:r>
              <a:rPr lang="en-US" altLang="ko-KR" sz="1200" b="1"/>
              <a:t>blue</a:t>
            </a:r>
            <a:r>
              <a:rPr lang="en-US" altLang="ko-KR" sz="1200"/>
              <a:t>; 			/* </a:t>
            </a:r>
            <a:r>
              <a:rPr lang="ko-KR" altLang="en-US" sz="1200"/>
              <a:t>테두리 </a:t>
            </a:r>
            <a:r>
              <a:rPr lang="en-US" altLang="ko-KR" sz="1200"/>
              <a:t>blue </a:t>
            </a:r>
            <a:r>
              <a:rPr lang="ko-KR" altLang="en-US" sz="1200"/>
              <a:t>색 *</a:t>
            </a:r>
            <a:r>
              <a:rPr lang="en-US" altLang="ko-KR" sz="1200"/>
              <a:t>/</a:t>
            </a:r>
            <a:endParaRPr lang="en-US" altLang="ko-KR" sz="1200"/>
          </a:p>
          <a:p>
            <a:pPr defTabSz="179999" latinLnBrk="0">
              <a:defRPr/>
            </a:pPr>
            <a:r>
              <a:rPr lang="en-US" altLang="ko-KR" sz="1200"/>
              <a:t>} </a:t>
            </a:r>
            <a:endParaRPr lang="ko-KR" altLang="en-US" sz="1200"/>
          </a:p>
        </p:txBody>
      </p:sp>
      <p:sp>
        <p:nvSpPr>
          <p:cNvPr id="13" name="TextBox 21"/>
          <p:cNvSpPr txBox="1"/>
          <p:nvPr/>
        </p:nvSpPr>
        <p:spPr>
          <a:xfrm>
            <a:off x="2601900" y="1320536"/>
            <a:ext cx="87091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c00000"/>
                </a:solidFill>
              </a:rPr>
              <a:t>CSS </a:t>
            </a:r>
            <a:r>
              <a:rPr lang="ko-KR" altLang="en-US" sz="1100">
                <a:solidFill>
                  <a:srgbClr val="c00000"/>
                </a:solidFill>
              </a:rPr>
              <a:t>스타일</a:t>
            </a:r>
            <a:endParaRPr lang="ko-KR" altLang="en-US" sz="110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22"/>
          <p:cNvSpPr/>
          <p:nvPr/>
        </p:nvSpPr>
        <p:spPr>
          <a:xfrm>
            <a:off x="2559968" y="2862555"/>
            <a:ext cx="4417349" cy="27357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박스모델</a:t>
            </a:r>
            <a:r>
              <a:rPr lang="en-US" altLang="ko-KR" sz="1200"/>
              <a:t>&lt;/p&gt;</a:t>
            </a:r>
            <a:endParaRPr lang="ko-KR" altLang="en-US" sz="1200"/>
          </a:p>
        </p:txBody>
      </p:sp>
      <p:grpSp>
        <p:nvGrpSpPr>
          <p:cNvPr id="15" name="그룹 11"/>
          <p:cNvGrpSpPr/>
          <p:nvPr/>
        </p:nvGrpSpPr>
        <p:grpSpPr>
          <a:xfrm rot="0">
            <a:off x="7251419" y="1673998"/>
            <a:ext cx="1816000" cy="813792"/>
            <a:chOff x="5012287" y="620768"/>
            <a:chExt cx="1584176" cy="813792"/>
          </a:xfrm>
        </p:grpSpPr>
        <p:grpSp>
          <p:nvGrpSpPr>
            <p:cNvPr id="16" name="그룹 5"/>
            <p:cNvGrpSpPr/>
            <p:nvPr/>
          </p:nvGrpSpPr>
          <p:grpSpPr>
            <a:xfrm rot="0"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Picture 8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모서리가 둥근 직사각형 28"/>
          <p:cNvSpPr/>
          <p:nvPr/>
        </p:nvSpPr>
        <p:spPr>
          <a:xfrm>
            <a:off x="2550015" y="5707553"/>
            <a:ext cx="4429170" cy="658831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79999" latinLnBrk="0">
              <a:defRPr/>
            </a:pPr>
            <a:r>
              <a:rPr lang="en-US" altLang="ko-KR" sz="1200"/>
              <a:t>p {</a:t>
            </a:r>
            <a:endParaRPr lang="en-US" altLang="ko-KR" sz="1200"/>
          </a:p>
          <a:p>
            <a:pPr defTabSz="179999" latinLnBrk="0">
              <a:defRPr/>
            </a:pPr>
            <a:r>
              <a:rPr lang="ko-KR" altLang="en-US" sz="1200"/>
              <a:t>	</a:t>
            </a:r>
            <a:r>
              <a:rPr lang="en-US" altLang="ko-KR" sz="1200" b="1"/>
              <a:t>border : 3px dotted blue; </a:t>
            </a:r>
            <a:r>
              <a:rPr lang="en-US" altLang="ko-KR" sz="1200"/>
              <a:t>/* 3</a:t>
            </a:r>
            <a:r>
              <a:rPr lang="ko-KR" altLang="en-US" sz="1200"/>
              <a:t>픽셀</a:t>
            </a:r>
            <a:r>
              <a:rPr lang="en-US" altLang="ko-KR" sz="1200"/>
              <a:t> </a:t>
            </a:r>
            <a:r>
              <a:rPr lang="ko-KR" altLang="en-US" sz="1200"/>
              <a:t>파란 점선 테두리 </a:t>
            </a:r>
            <a:r>
              <a:rPr lang="en-US" altLang="ko-KR" sz="1200"/>
              <a:t>*/</a:t>
            </a:r>
            <a:endParaRPr lang="en-US" altLang="ko-KR" sz="1200"/>
          </a:p>
          <a:p>
            <a:pPr defTabSz="179999" latinLnBrk="0">
              <a:defRPr/>
            </a:pPr>
            <a:r>
              <a:rPr lang="en-US" altLang="ko-KR" sz="1200"/>
              <a:t>} </a:t>
            </a:r>
            <a:endParaRPr lang="ko-KR" altLang="en-US" sz="1200"/>
          </a:p>
        </p:txBody>
      </p:sp>
      <p:grpSp>
        <p:nvGrpSpPr>
          <p:cNvPr id="21" name="그룹 33"/>
          <p:cNvGrpSpPr/>
          <p:nvPr/>
        </p:nvGrpSpPr>
        <p:grpSpPr>
          <a:xfrm rot="0">
            <a:off x="7226143" y="5630074"/>
            <a:ext cx="1841275" cy="813792"/>
            <a:chOff x="5608446" y="620768"/>
            <a:chExt cx="1584176" cy="813792"/>
          </a:xfrm>
        </p:grpSpPr>
        <p:grpSp>
          <p:nvGrpSpPr>
            <p:cNvPr id="22" name="그룹 34"/>
            <p:cNvGrpSpPr/>
            <p:nvPr/>
          </p:nvGrpSpPr>
          <p:grpSpPr>
            <a:xfrm rot="0"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23" name="Picture 7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Picture 8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4-14 </a:t>
            </a:r>
            <a:r>
              <a:rPr lang="ko-KR" altLang="en-US"/>
              <a:t>박스 모델 활용</a:t>
            </a:r>
            <a:endParaRPr lang="ko-KR" altLang="en-US"/>
          </a:p>
        </p:txBody>
      </p:sp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8664" y="1890609"/>
            <a:ext cx="2452211" cy="33845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852395" y="1509575"/>
            <a:ext cx="4439019" cy="42987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박스 모델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div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background : yellow;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padding : 20px;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border : 5px dotted red;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margin : 30px;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박스 모델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&lt;p&gt;margin 30px, padding 20px, border 5px</a:t>
            </a:r>
            <a:r>
              <a:rPr lang="ko-KR" altLang="en-US" sz="1200"/>
              <a:t>의</a:t>
            </a:r>
            <a:endParaRPr lang="ko-KR" altLang="en-US" sz="1200"/>
          </a:p>
          <a:p>
            <a:pPr defTabSz="179999">
              <a:defRPr/>
            </a:pPr>
            <a:r>
              <a:rPr lang="ko-KR" altLang="en-US" sz="1200"/>
              <a:t> 빨간색 점선</a:t>
            </a:r>
            <a:r>
              <a:rPr lang="en-US" altLang="ko-KR" sz="1200"/>
              <a:t>&lt;/p&gt;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&lt;div&gt;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&lt;img src="media/mio.png" alt="</a:t>
            </a:r>
            <a:r>
              <a:rPr lang="ko-KR" altLang="en-US" sz="1200" b="1"/>
              <a:t>고양이눈</a:t>
            </a:r>
            <a:r>
              <a:rPr lang="en-US" altLang="ko-KR" sz="1200" b="1"/>
              <a:t>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&lt;/div&gt;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cxnSp>
        <p:nvCxnSpPr>
          <p:cNvPr id="7" name="직선 연결선 6"/>
          <p:cNvCxnSpPr/>
          <p:nvPr/>
        </p:nvCxnSpPr>
        <p:spPr>
          <a:xfrm>
            <a:off x="8107708" y="3439992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107708" y="3654948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8258031" y="3429000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0"/>
          <p:cNvSpPr/>
          <p:nvPr/>
        </p:nvSpPr>
        <p:spPr>
          <a:xfrm>
            <a:off x="8229623" y="3430045"/>
            <a:ext cx="1016625" cy="23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>
                <a:solidFill>
                  <a:srgbClr val="c00000"/>
                </a:solidFill>
              </a:rPr>
              <a:t>margin: 30px; </a:t>
            </a:r>
            <a:endParaRPr lang="en-US" altLang="ko-KR" sz="1000">
              <a:solidFill>
                <a:srgbClr val="c00000"/>
              </a:solidFill>
            </a:endParaRPr>
          </a:p>
        </p:txBody>
      </p:sp>
      <p:cxnSp>
        <p:nvCxnSpPr>
          <p:cNvPr id="11" name="직선 연결선 12"/>
          <p:cNvCxnSpPr/>
          <p:nvPr/>
        </p:nvCxnSpPr>
        <p:spPr>
          <a:xfrm>
            <a:off x="6966113" y="4758039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/>
          <p:cNvCxnSpPr/>
          <p:nvPr/>
        </p:nvCxnSpPr>
        <p:spPr>
          <a:xfrm flipH="1" flipV="1">
            <a:off x="7136388" y="4720640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4"/>
          <p:cNvCxnSpPr/>
          <p:nvPr/>
        </p:nvCxnSpPr>
        <p:spPr>
          <a:xfrm flipV="1">
            <a:off x="6954027" y="5353237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5"/>
          <p:cNvSpPr/>
          <p:nvPr/>
        </p:nvSpPr>
        <p:spPr>
          <a:xfrm>
            <a:off x="6487845" y="5426905"/>
            <a:ext cx="10140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>
                <a:solidFill>
                  <a:srgbClr val="c00000"/>
                </a:solidFill>
              </a:rPr>
              <a:t>padding: 20px; </a:t>
            </a:r>
            <a:endParaRPr lang="en-US" altLang="ko-KR" sz="1000">
              <a:solidFill>
                <a:srgbClr val="c00000"/>
              </a:solidFill>
            </a:endParaRPr>
          </a:p>
        </p:txBody>
      </p:sp>
      <p:sp>
        <p:nvSpPr>
          <p:cNvPr id="15" name="자유형 9"/>
          <p:cNvSpPr/>
          <p:nvPr/>
        </p:nvSpPr>
        <p:spPr>
          <a:xfrm>
            <a:off x="8007320" y="4720401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6"/>
          <p:cNvSpPr/>
          <p:nvPr/>
        </p:nvSpPr>
        <p:spPr>
          <a:xfrm>
            <a:off x="7723070" y="5399800"/>
            <a:ext cx="1760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9999">
              <a:defRPr/>
            </a:pPr>
            <a:r>
              <a:rPr lang="en-US" altLang="ko-KR" sz="1000">
                <a:solidFill>
                  <a:srgbClr val="c00000"/>
                </a:solidFill>
              </a:rPr>
              <a:t>&lt;div&gt;</a:t>
            </a:r>
            <a:r>
              <a:rPr lang="ko-KR" altLang="en-US" sz="1000">
                <a:solidFill>
                  <a:srgbClr val="c00000"/>
                </a:solidFill>
              </a:rPr>
              <a:t>태그의 콘텐츠</a:t>
            </a:r>
            <a:r>
              <a:rPr lang="en-US" altLang="ko-KR" sz="1000">
                <a:solidFill>
                  <a:srgbClr val="c00000"/>
                </a:solidFill>
              </a:rPr>
              <a:t>(</a:t>
            </a:r>
            <a:r>
              <a:rPr lang="ko-KR" altLang="en-US" sz="1000">
                <a:solidFill>
                  <a:srgbClr val="c00000"/>
                </a:solidFill>
              </a:rPr>
              <a:t>이미지</a:t>
            </a:r>
            <a:r>
              <a:rPr lang="en-US" altLang="ko-KR" sz="1000">
                <a:solidFill>
                  <a:srgbClr val="c00000"/>
                </a:solidFill>
              </a:rPr>
              <a:t>)</a:t>
            </a:r>
            <a:endParaRPr lang="en-US" altLang="ko-KR" sz="10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4–2 CSS3 </a:t>
            </a:r>
            <a:r>
              <a:rPr lang="ko-KR" altLang="en-US"/>
              <a:t>스타일 시트로 꾸민 웹 페이지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2981" y="3081193"/>
            <a:ext cx="2335047" cy="21118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35428" y="2045454"/>
            <a:ext cx="5180462" cy="35628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스타일을 가진 웹 페이지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&lt;style&gt;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>
                <a:solidFill>
                  <a:srgbClr val="00b050"/>
                </a:solidFill>
              </a:rPr>
              <a:t>/* CSS </a:t>
            </a:r>
            <a:r>
              <a:rPr lang="ko-KR" altLang="en-US" sz="1200">
                <a:solidFill>
                  <a:srgbClr val="00b050"/>
                </a:solidFill>
              </a:rPr>
              <a:t>스타일 시트 작성 </a:t>
            </a:r>
            <a:r>
              <a:rPr lang="en-US" altLang="ko-KR" sz="1200">
                <a:solidFill>
                  <a:srgbClr val="00b050"/>
                </a:solidFill>
              </a:rPr>
              <a:t>*/</a:t>
            </a:r>
            <a:endParaRPr lang="en-US" altLang="ko-KR" sz="1200">
              <a:solidFill>
                <a:srgbClr val="00b050"/>
              </a:solidFill>
            </a:endParaRPr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body { background-color : mistyrose; } </a:t>
            </a:r>
            <a:endParaRPr lang="en-US" altLang="ko-KR" sz="1200" b="1">
              <a:solidFill>
                <a:schemeClr val="accent2">
                  <a:lumMod val="75000"/>
                </a:schemeClr>
              </a:solidFill>
            </a:endParaRPr>
          </a:p>
          <a:p>
            <a:pPr defTabSz="179999">
              <a:defRPr/>
            </a:pPr>
            <a:r>
              <a:rPr lang="en-US" altLang="ko-KR" sz="1200" b="1"/>
              <a:t>	h3 { color : purple;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hr { border : 5px solid yellowgreen;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>
              <a:solidFill>
                <a:schemeClr val="accent2">
                  <a:lumMod val="75000"/>
                </a:schemeClr>
              </a:solidFill>
            </a:endParaRPr>
          </a:p>
          <a:p>
            <a:pPr defTabSz="179999">
              <a:defRPr/>
            </a:pPr>
            <a:r>
              <a:rPr lang="en-US" altLang="ko-KR" sz="1200" b="1"/>
              <a:t>&lt;/style&gt;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&lt;h3&gt;CSS </a:t>
            </a:r>
            <a:r>
              <a:rPr lang="ko-KR" altLang="en-US" sz="1200"/>
              <a:t>스타일 맛보기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나는 </a:t>
            </a:r>
            <a:r>
              <a:rPr lang="en-US" altLang="ko-KR" sz="1200"/>
              <a:t>&lt;span&gt;</a:t>
            </a:r>
            <a:r>
              <a:rPr lang="ko-KR" altLang="en-US" sz="1200"/>
              <a:t>웹 프로그래밍</a:t>
            </a:r>
            <a:r>
              <a:rPr lang="en-US" altLang="ko-KR" sz="1200"/>
              <a:t>&lt;/span&gt;</a:t>
            </a:r>
            <a:r>
              <a:rPr lang="ko-KR" altLang="en-US" sz="1200"/>
              <a:t>을 좋아합니다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5240445" y="2613192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anchor="ctr">
            <a:noAutofit/>
          </a:bodyPr>
          <a:lstStyle/>
          <a:p>
            <a:pPr lvl="0">
              <a:defRPr/>
            </a:pPr>
            <a:r>
              <a:rPr lang="en-US" altLang="ko-KR" sz="1000"/>
              <a:t>&lt;body&gt;</a:t>
            </a:r>
            <a:r>
              <a:rPr lang="ko-KR" altLang="en-US" sz="1000"/>
              <a:t>요소의 배경색 </a:t>
            </a:r>
            <a:r>
              <a:rPr lang="en-US" altLang="ko-KR" sz="1000" b="1"/>
              <a:t>mistyrose</a:t>
            </a:r>
            <a:r>
              <a:rPr lang="ko-KR" altLang="en-US" sz="1000"/>
              <a:t> </a:t>
            </a:r>
            <a:endParaRPr lang="ko-KR" altLang="en-US" sz="1000"/>
          </a:p>
        </p:txBody>
      </p:sp>
      <p:sp>
        <p:nvSpPr>
          <p:cNvPr id="8" name="자유형 7"/>
          <p:cNvSpPr/>
          <p:nvPr/>
        </p:nvSpPr>
        <p:spPr>
          <a:xfrm>
            <a:off x="4258872" y="2849317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6693038" y="2849317"/>
            <a:ext cx="615773" cy="924329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64205" y="4416548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anchor="ctr">
            <a:noAutofit/>
          </a:bodyPr>
          <a:lstStyle/>
          <a:p>
            <a:pPr lvl="0">
              <a:defRPr/>
            </a:pPr>
            <a:r>
              <a:rPr lang="en-US" altLang="ko-KR" sz="1000"/>
              <a:t>&lt;span&gt;</a:t>
            </a:r>
            <a:r>
              <a:rPr lang="ko-KR" altLang="en-US" sz="1000"/>
              <a:t>의 글자는 </a:t>
            </a:r>
            <a:r>
              <a:rPr lang="en-US" altLang="ko-KR" sz="1000"/>
              <a:t>blue</a:t>
            </a:r>
            <a:r>
              <a:rPr lang="ko-KR" altLang="en-US" sz="1000"/>
              <a:t>에 </a:t>
            </a:r>
            <a:r>
              <a:rPr lang="en-US" altLang="ko-KR" sz="1000"/>
              <a:t>20</a:t>
            </a:r>
            <a:r>
              <a:rPr lang="ko-KR" altLang="en-US" sz="1000"/>
              <a:t>픽셀</a:t>
            </a:r>
            <a:endParaRPr lang="ko-KR" altLang="en-US" sz="1000"/>
          </a:p>
        </p:txBody>
      </p:sp>
      <p:sp>
        <p:nvSpPr>
          <p:cNvPr id="11" name="자유형 10"/>
          <p:cNvSpPr/>
          <p:nvPr/>
        </p:nvSpPr>
        <p:spPr>
          <a:xfrm>
            <a:off x="3285205" y="4053643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자유형 5"/>
          <p:cNvSpPr/>
          <p:nvPr/>
        </p:nvSpPr>
        <p:spPr>
          <a:xfrm>
            <a:off x="6360722" y="4369734"/>
            <a:ext cx="1236121" cy="188168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4–15 </a:t>
            </a:r>
            <a:r>
              <a:rPr lang="ko-KR" altLang="en-US"/>
              <a:t>다양한 테두리 선 스타일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20171" y="1323683"/>
            <a:ext cx="2239225" cy="5094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965819" y="1460386"/>
            <a:ext cx="5214275" cy="3938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다양한 테두리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다양한 테두리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solid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soild&lt;/p&gt;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none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none&lt;/p&gt;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hidden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hidden&lt;/p&gt;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dotted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dotted&lt;/p&gt;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dashed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dashed&lt;/p&gt;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3px double blue</a:t>
            </a:r>
            <a:r>
              <a:rPr lang="en-US" altLang="ko-KR" sz="1200"/>
              <a:t>"&gt;3</a:t>
            </a:r>
            <a:r>
              <a:rPr lang="ko-KR" altLang="en-US" sz="1200"/>
              <a:t>픽셀 </a:t>
            </a:r>
            <a:r>
              <a:rPr lang="en-US" altLang="ko-KR" sz="1200"/>
              <a:t>double&lt;/p&gt;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15px groove yellow</a:t>
            </a:r>
            <a:r>
              <a:rPr lang="en-US" altLang="ko-KR" sz="1200"/>
              <a:t>"&gt;15</a:t>
            </a:r>
            <a:r>
              <a:rPr lang="ko-KR" altLang="en-US" sz="1200"/>
              <a:t>픽셀 </a:t>
            </a:r>
            <a:r>
              <a:rPr lang="en-US" altLang="ko-KR" sz="1200"/>
              <a:t>groove&lt;/p&gt;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15px ridge yellow</a:t>
            </a:r>
            <a:r>
              <a:rPr lang="en-US" altLang="ko-KR" sz="1200"/>
              <a:t>"&gt;15</a:t>
            </a:r>
            <a:r>
              <a:rPr lang="ko-KR" altLang="en-US" sz="1200"/>
              <a:t>픽셀 </a:t>
            </a:r>
            <a:r>
              <a:rPr lang="en-US" altLang="ko-KR" sz="1200"/>
              <a:t>ridge&lt;/p&gt;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15px inset yellow</a:t>
            </a:r>
            <a:r>
              <a:rPr lang="en-US" altLang="ko-KR" sz="1200"/>
              <a:t>"&gt;15</a:t>
            </a:r>
            <a:r>
              <a:rPr lang="ko-KR" altLang="en-US" sz="1200"/>
              <a:t>픽셀 </a:t>
            </a:r>
            <a:r>
              <a:rPr lang="en-US" altLang="ko-KR" sz="1200"/>
              <a:t>inset&lt;/p&gt;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 style="</a:t>
            </a:r>
            <a:r>
              <a:rPr lang="en-US" altLang="ko-KR" sz="1200" b="1"/>
              <a:t>border: 15px outset yellow</a:t>
            </a:r>
            <a:r>
              <a:rPr lang="en-US" altLang="ko-KR" sz="1200"/>
              <a:t>"&gt;15</a:t>
            </a:r>
            <a:r>
              <a:rPr lang="ko-KR" altLang="en-US" sz="1200"/>
              <a:t>픽셀 </a:t>
            </a:r>
            <a:r>
              <a:rPr lang="en-US" altLang="ko-KR" sz="1200"/>
              <a:t>outset&lt;/p&gt;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800554" y="2756529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none</a:t>
            </a:r>
            <a:r>
              <a:rPr lang="ko-KR" altLang="en-US" sz="1000"/>
              <a:t>과 </a:t>
            </a:r>
            <a:r>
              <a:rPr lang="en-US" altLang="ko-KR" sz="1000"/>
              <a:t>hidden</a:t>
            </a:r>
            <a:r>
              <a:rPr lang="ko-KR" altLang="en-US" sz="1000"/>
              <a:t>의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두께 </a:t>
            </a:r>
            <a:r>
              <a:rPr lang="en-US" altLang="ko-KR" sz="1000"/>
              <a:t>0</a:t>
            </a:r>
            <a:r>
              <a:rPr lang="ko-KR" altLang="en-US" sz="1000"/>
              <a:t>으로 동일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테두리의 모서리를 둥글게 만듦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둥근 모서리 테두리 만들기 </a:t>
            </a:r>
            <a:r>
              <a:rPr lang="en-US" altLang="ko-KR"/>
              <a:t>- border-radius</a:t>
            </a:r>
            <a:endParaRPr lang="en-US" altLang="ko-KR"/>
          </a:p>
        </p:txBody>
      </p:sp>
      <p:grpSp>
        <p:nvGrpSpPr>
          <p:cNvPr id="5" name="그룹 23"/>
          <p:cNvGrpSpPr/>
          <p:nvPr/>
        </p:nvGrpSpPr>
        <p:grpSpPr>
          <a:xfrm rot="0">
            <a:off x="6058414" y="2015380"/>
            <a:ext cx="2748400" cy="1665766"/>
            <a:chOff x="2130227" y="2387811"/>
            <a:chExt cx="2748400" cy="1317269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2" y="2801737"/>
              <a:ext cx="488205" cy="2128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50px</a:t>
              </a:r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4" y="2387811"/>
              <a:ext cx="488074" cy="212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50px</a:t>
              </a:r>
              <a:endParaRPr lang="ko-KR" altLang="en-US" sz="12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2" name="직사각형 4"/>
          <p:cNvSpPr/>
          <p:nvPr/>
        </p:nvSpPr>
        <p:spPr>
          <a:xfrm>
            <a:off x="3600608" y="2747026"/>
            <a:ext cx="1967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rgbClr val="cc00cc"/>
                </a:solidFill>
              </a:rPr>
              <a:t>border-radius</a:t>
            </a:r>
            <a:r>
              <a:rPr lang="en-US" altLang="ko-KR" sz="1600">
                <a:solidFill>
                  <a:srgbClr val="c00000"/>
                </a:solidFill>
              </a:rPr>
              <a:t> </a:t>
            </a:r>
            <a:r>
              <a:rPr lang="en-US" altLang="ko-KR" sz="1600"/>
              <a:t>: </a:t>
            </a:r>
            <a:r>
              <a:rPr lang="en-US" altLang="ko-KR" sz="1600">
                <a:solidFill>
                  <a:srgbClr val="00b0f0"/>
                </a:solidFill>
              </a:rPr>
              <a:t>50px</a:t>
            </a:r>
            <a:r>
              <a:rPr lang="en-US" altLang="ko-KR" sz="1600">
                <a:solidFill>
                  <a:srgbClr val="0070c0"/>
                </a:solidFill>
              </a:rPr>
              <a:t>;</a:t>
            </a:r>
            <a:endParaRPr lang="en-US" altLang="ko-KR" sz="1600">
              <a:solidFill>
                <a:srgbClr val="0070c0"/>
              </a:solidFill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2301769" y="4081930"/>
            <a:ext cx="3257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sv-SE" altLang="ko-KR" sz="1600">
                <a:solidFill>
                  <a:srgbClr val="cc00cc"/>
                </a:solidFill>
              </a:rPr>
              <a:t>border-radius</a:t>
            </a:r>
            <a:r>
              <a:rPr lang="sv-SE" altLang="ko-KR" sz="1600">
                <a:solidFill>
                  <a:srgbClr val="c00000"/>
                </a:solidFill>
              </a:rPr>
              <a:t> </a:t>
            </a:r>
            <a:r>
              <a:rPr lang="sv-SE" altLang="ko-KR" sz="1600"/>
              <a:t>: </a:t>
            </a:r>
            <a:r>
              <a:rPr lang="sv-SE" altLang="ko-KR" sz="1600">
                <a:solidFill>
                  <a:srgbClr val="00b0f0"/>
                </a:solidFill>
              </a:rPr>
              <a:t>0px 20px 40px 60px</a:t>
            </a:r>
            <a:r>
              <a:rPr lang="sv-SE" altLang="ko-KR" sz="1600">
                <a:solidFill>
                  <a:srgbClr val="0070c0"/>
                </a:solidFill>
              </a:rPr>
              <a:t>;</a:t>
            </a:r>
            <a:endParaRPr lang="sv-SE" altLang="ko-KR" sz="1600">
              <a:solidFill>
                <a:srgbClr val="0070c0"/>
              </a:solidFill>
            </a:endParaRPr>
          </a:p>
        </p:txBody>
      </p:sp>
      <p:grpSp>
        <p:nvGrpSpPr>
          <p:cNvPr id="14" name="그룹 24"/>
          <p:cNvGrpSpPr/>
          <p:nvPr/>
        </p:nvGrpSpPr>
        <p:grpSpPr>
          <a:xfrm rot="0">
            <a:off x="5804860" y="4031202"/>
            <a:ext cx="2757870" cy="1920018"/>
            <a:chOff x="4910395" y="2317135"/>
            <a:chExt cx="2757870" cy="1592034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7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6995004" y="2317135"/>
              <a:ext cx="488721" cy="2256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20px</a:t>
              </a:r>
              <a:endParaRPr lang="ko-KR" altLang="en-US" sz="1200"/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6946783" y="3668777"/>
              <a:ext cx="489317" cy="2245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40px</a:t>
              </a:r>
              <a:endParaRPr lang="ko-KR" altLang="en-US" sz="1200"/>
            </a:p>
          </p:txBody>
        </p:sp>
        <p:sp>
          <p:nvSpPr>
            <p:cNvPr id="20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17"/>
            <p:cNvSpPr txBox="1"/>
            <p:nvPr/>
          </p:nvSpPr>
          <p:spPr>
            <a:xfrm>
              <a:off x="5223481" y="3684022"/>
              <a:ext cx="488594" cy="2251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60px</a:t>
              </a:r>
              <a:endParaRPr lang="ko-KR" altLang="en-US" sz="1200"/>
            </a:p>
          </p:txBody>
        </p:sp>
        <p:sp>
          <p:nvSpPr>
            <p:cNvPr id="22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5095478" y="2386086"/>
              <a:ext cx="264171" cy="2199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</a:t>
              </a:r>
              <a:endParaRPr lang="ko-KR" altLang="en-US" sz="1200"/>
            </a:p>
          </p:txBody>
        </p:sp>
        <p:sp>
          <p:nvSpPr>
            <p:cNvPr id="24" name="직사각형 14"/>
            <p:cNvSpPr/>
            <p:nvPr/>
          </p:nvSpPr>
          <p:spPr>
            <a:xfrm>
              <a:off x="4911287" y="3434781"/>
              <a:ext cx="343588" cy="2216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c00000"/>
                  </a:solidFill>
                </a:rPr>
                <a:t>④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25" name="직사각형 20"/>
            <p:cNvSpPr/>
            <p:nvPr/>
          </p:nvSpPr>
          <p:spPr>
            <a:xfrm>
              <a:off x="7327540" y="3402215"/>
              <a:ext cx="340725" cy="222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c00000"/>
                  </a:solidFill>
                </a:rPr>
                <a:t>③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26" name="직사각형 21"/>
            <p:cNvSpPr/>
            <p:nvPr/>
          </p:nvSpPr>
          <p:spPr>
            <a:xfrm>
              <a:off x="7327540" y="2497276"/>
              <a:ext cx="340725" cy="219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c00000"/>
                  </a:solidFill>
                </a:rPr>
                <a:t>②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  <p:sp>
          <p:nvSpPr>
            <p:cNvPr id="27" name="직사각형 22"/>
            <p:cNvSpPr/>
            <p:nvPr/>
          </p:nvSpPr>
          <p:spPr>
            <a:xfrm>
              <a:off x="4910395" y="2497276"/>
              <a:ext cx="344480" cy="2193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rgbClr val="c00000"/>
                  </a:solidFill>
                </a:rPr>
                <a:t>①</a:t>
              </a:r>
              <a:endParaRPr lang="ko-KR" altLang="en-US" sz="1200">
                <a:solidFill>
                  <a:srgbClr val="c00000"/>
                </a:solidFill>
              </a:endParaRPr>
            </a:p>
          </p:txBody>
        </p:sp>
      </p:grpSp>
      <p:sp>
        <p:nvSpPr>
          <p:cNvPr id="28" name="직사각형 2"/>
          <p:cNvSpPr/>
          <p:nvPr/>
        </p:nvSpPr>
        <p:spPr>
          <a:xfrm>
            <a:off x="3617351" y="4463568"/>
            <a:ext cx="2130390" cy="8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(</a:t>
            </a:r>
            <a:r>
              <a:rPr lang="ko-KR" altLang="en-US" sz="1200">
                <a:solidFill>
                  <a:srgbClr val="c00000"/>
                </a:solidFill>
              </a:rPr>
              <a:t>①</a:t>
            </a:r>
            <a:r>
              <a:rPr lang="en-US" altLang="ko-KR" sz="1200"/>
              <a:t> ~ </a:t>
            </a:r>
            <a:r>
              <a:rPr lang="ko-KR" altLang="en-US" sz="1200">
                <a:solidFill>
                  <a:srgbClr val="c00000"/>
                </a:solidFill>
              </a:rPr>
              <a:t>④</a:t>
            </a:r>
            <a:r>
              <a:rPr lang="ko-KR" altLang="en-US" sz="1200"/>
              <a:t>의</a:t>
            </a:r>
            <a:r>
              <a:rPr lang="en-US" altLang="ko-KR" sz="1200"/>
              <a:t> </a:t>
            </a:r>
            <a:r>
              <a:rPr lang="ko-KR" altLang="en-US" sz="1200"/>
              <a:t>시계방향 순으로 반지름 적용</a:t>
            </a:r>
            <a:r>
              <a:rPr lang="en-US" altLang="ko-KR" sz="1200"/>
              <a:t> </a:t>
            </a:r>
            <a:endParaRPr lang="en-US" altLang="ko-KR" sz="1200"/>
          </a:p>
          <a:p>
            <a:pPr>
              <a:defRPr/>
            </a:pPr>
            <a:r>
              <a:rPr lang="ko-KR" altLang="en-US" sz="1200">
                <a:solidFill>
                  <a:srgbClr val="c00000"/>
                </a:solidFill>
              </a:rPr>
              <a:t>④</a:t>
            </a:r>
            <a:r>
              <a:rPr lang="en-US" altLang="ko-KR" sz="1200"/>
              <a:t>, </a:t>
            </a:r>
            <a:r>
              <a:rPr lang="ko-KR" altLang="en-US" sz="1200">
                <a:solidFill>
                  <a:srgbClr val="c00000"/>
                </a:solidFill>
              </a:rPr>
              <a:t>③</a:t>
            </a:r>
            <a:r>
              <a:rPr lang="ko-KR" altLang="en-US" sz="1200"/>
              <a:t>이 생략되면 </a:t>
            </a:r>
            <a:r>
              <a:rPr lang="ko-KR" altLang="en-US" sz="1200">
                <a:solidFill>
                  <a:srgbClr val="c00000"/>
                </a:solidFill>
              </a:rPr>
              <a:t>②</a:t>
            </a:r>
            <a:r>
              <a:rPr lang="en-US" altLang="ko-KR" sz="1200"/>
              <a:t>, </a:t>
            </a:r>
            <a:r>
              <a:rPr lang="ko-KR" altLang="en-US" sz="1200">
                <a:solidFill>
                  <a:srgbClr val="c00000"/>
                </a:solidFill>
              </a:rPr>
              <a:t>①</a:t>
            </a:r>
            <a:r>
              <a:rPr lang="ko-KR" altLang="en-US" sz="1200"/>
              <a:t>과 같은 반지름의 대칭 구조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오른쪽 중괄호 27"/>
          <p:cNvSpPr/>
          <p:nvPr/>
        </p:nvSpPr>
        <p:spPr>
          <a:xfrm rot="16200000">
            <a:off x="6258017" y="2119078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8"/>
          <p:cNvSpPr txBox="1"/>
          <p:nvPr/>
        </p:nvSpPr>
        <p:spPr>
          <a:xfrm>
            <a:off x="6073238" y="2011067"/>
            <a:ext cx="495202" cy="2645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50px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4–16 </a:t>
            </a:r>
            <a:r>
              <a:rPr lang="ko-KR" altLang="en-US"/>
              <a:t>다양한 둥근 모서리 테두리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49813" y="1365136"/>
            <a:ext cx="3195074" cy="4757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890067" y="1340767"/>
            <a:ext cx="4320480" cy="5175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50"/>
              <a:t>&lt;!DOCTYPE html&gt;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&lt;html&gt;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&lt;head&gt;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5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5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15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150"/>
              <a:t>&lt;title&gt;</a:t>
            </a:r>
            <a:r>
              <a:rPr lang="ko-KR" altLang="en-US" sz="1150"/>
              <a:t>둥근 모서리 테두리</a:t>
            </a:r>
            <a:r>
              <a:rPr lang="en-US" altLang="ko-KR" sz="1150"/>
              <a:t>&lt;/title&gt;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&lt;style&gt;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p</a:t>
            </a:r>
            <a:r>
              <a:rPr lang="en-US" altLang="ko-KR" sz="1150" b="1"/>
              <a:t> {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/>
              <a:t>	background : #90D000;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	width : 300px;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	pa	dding : 20px; 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}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 b="1"/>
              <a:t>#round1 { border-radius : 50px; }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 b="1"/>
              <a:t>#round2 { border-radius : 0px 20px 40px 60px; }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 b="1"/>
              <a:t>#round3 { border-radius : 0px 20px 40px; }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 b="1"/>
              <a:t>#round4 { border-radius : 0px 20px; }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 b="1"/>
              <a:t>#round5 { border-radius : 50px; 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 b="1"/>
              <a:t>					border-style : dotted; }</a:t>
            </a:r>
            <a:endParaRPr lang="en-US" altLang="ko-KR" sz="1150" b="1"/>
          </a:p>
          <a:p>
            <a:pPr defTabSz="179999">
              <a:defRPr/>
            </a:pPr>
            <a:r>
              <a:rPr lang="en-US" altLang="ko-KR" sz="1150"/>
              <a:t>&lt;/style&gt;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&lt;/head&gt;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&lt;body&gt;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&lt;h3&gt;</a:t>
            </a:r>
            <a:r>
              <a:rPr lang="ko-KR" altLang="en-US" sz="1150"/>
              <a:t>둥근 모서리 테두리</a:t>
            </a:r>
            <a:r>
              <a:rPr lang="en-US" altLang="ko-KR" sz="1150"/>
              <a:t>&lt;/h3&gt;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&lt;hr&gt;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&lt;p id="round1"&gt;</a:t>
            </a:r>
            <a:r>
              <a:rPr lang="ko-KR" altLang="en-US" sz="1150"/>
              <a:t>반지름 </a:t>
            </a:r>
            <a:r>
              <a:rPr lang="en-US" altLang="ko-KR" sz="1150"/>
              <a:t>50</a:t>
            </a:r>
            <a:r>
              <a:rPr lang="ko-KR" altLang="en-US" sz="1150"/>
              <a:t>픽셀의 둥근 모서리</a:t>
            </a:r>
            <a:r>
              <a:rPr lang="en-US" altLang="ko-KR" sz="1150"/>
              <a:t>&lt;/p&gt;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&lt;p id="round2"&gt;</a:t>
            </a:r>
            <a:r>
              <a:rPr lang="ko-KR" altLang="en-US" sz="1150"/>
              <a:t>반지름 </a:t>
            </a:r>
            <a:r>
              <a:rPr lang="en-US" altLang="ko-KR" sz="1150"/>
              <a:t>0, 20, 40, 60 </a:t>
            </a:r>
            <a:r>
              <a:rPr lang="ko-KR" altLang="en-US" sz="1150"/>
              <a:t>둥근 모서리</a:t>
            </a:r>
            <a:r>
              <a:rPr lang="en-US" altLang="ko-KR" sz="1150"/>
              <a:t>&lt;/p&gt;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&lt;p id="round3"&gt;</a:t>
            </a:r>
            <a:r>
              <a:rPr lang="ko-KR" altLang="en-US" sz="1150"/>
              <a:t>반지름 </a:t>
            </a:r>
            <a:r>
              <a:rPr lang="en-US" altLang="ko-KR" sz="1150"/>
              <a:t>0, 20, 40, 20 </a:t>
            </a:r>
            <a:r>
              <a:rPr lang="ko-KR" altLang="en-US" sz="1150"/>
              <a:t>둥근 모서리</a:t>
            </a:r>
            <a:r>
              <a:rPr lang="en-US" altLang="ko-KR" sz="1150"/>
              <a:t>&lt;/p&gt;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&lt;p id="round4"&gt;</a:t>
            </a:r>
            <a:r>
              <a:rPr lang="ko-KR" altLang="en-US" sz="1150"/>
              <a:t>반지름 </a:t>
            </a:r>
            <a:r>
              <a:rPr lang="en-US" altLang="ko-KR" sz="1150"/>
              <a:t>0, 20, 0, 20 </a:t>
            </a:r>
            <a:r>
              <a:rPr lang="ko-KR" altLang="en-US" sz="1150"/>
              <a:t>둥근 모서리</a:t>
            </a:r>
            <a:r>
              <a:rPr lang="en-US" altLang="ko-KR" sz="1150"/>
              <a:t>&lt;/p&gt;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&lt;p id="round5"&gt;</a:t>
            </a:r>
            <a:r>
              <a:rPr lang="ko-KR" altLang="en-US" sz="1150"/>
              <a:t>반지름 </a:t>
            </a:r>
            <a:r>
              <a:rPr lang="en-US" altLang="ko-KR" sz="1150"/>
              <a:t>50</a:t>
            </a:r>
            <a:r>
              <a:rPr lang="ko-KR" altLang="en-US" sz="1150"/>
              <a:t>의 둥근 점선 모서리</a:t>
            </a:r>
            <a:r>
              <a:rPr lang="en-US" altLang="ko-KR" sz="1150"/>
              <a:t>&lt;/p&gt;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&lt;/body&gt;</a:t>
            </a:r>
            <a:endParaRPr lang="en-US" altLang="ko-KR" sz="1150"/>
          </a:p>
          <a:p>
            <a:pPr defTabSz="179999">
              <a:defRPr/>
            </a:pPr>
            <a:r>
              <a:rPr lang="en-US" altLang="ko-KR" sz="1150"/>
              <a:t>&lt;/html&gt;</a:t>
            </a:r>
            <a:endParaRPr lang="ko-KR" altLang="en-US" sz="1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테두리에 이미지를 입힘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모서리</a:t>
            </a:r>
            <a:r>
              <a:rPr lang="en-US" altLang="ko-KR"/>
              <a:t>(corner)</a:t>
            </a:r>
            <a:r>
              <a:rPr lang="ko-KR" altLang="en-US"/>
              <a:t>와 에지</a:t>
            </a:r>
            <a:r>
              <a:rPr lang="en-US" altLang="ko-KR"/>
              <a:t>(edge)</a:t>
            </a:r>
            <a:r>
              <a:rPr lang="ko-KR" altLang="en-US"/>
              <a:t>로 구분하여 각각 이미지 입힘 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border-width</a:t>
            </a:r>
            <a:r>
              <a:rPr lang="ko-KR" altLang="en-US"/>
              <a:t>과 </a:t>
            </a:r>
            <a:r>
              <a:rPr lang="en-US" altLang="ko-KR"/>
              <a:t>border-style </a:t>
            </a:r>
            <a:r>
              <a:rPr lang="ko-KR" altLang="en-US"/>
              <a:t>역시 미리 지정 필요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예</a:t>
            </a:r>
            <a:r>
              <a:rPr lang="en-US" altLang="ko-KR"/>
              <a:t>) border-width : 30px; border-style : solid;</a:t>
            </a: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border.png</a:t>
            </a:r>
            <a:r>
              <a:rPr lang="ko-KR" altLang="en-US"/>
              <a:t>에서 </a:t>
            </a:r>
            <a:r>
              <a:rPr lang="en-US" altLang="ko-KR"/>
              <a:t>30</a:t>
            </a:r>
            <a:r>
              <a:rPr lang="ko-KR" altLang="en-US"/>
              <a:t>픽셀 크기 조각으로 이미지 테두리 만들기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이미지 테두리</a:t>
            </a:r>
            <a:r>
              <a:rPr lang="en-US" altLang="ko-KR"/>
              <a:t> </a:t>
            </a:r>
            <a:r>
              <a:rPr lang="ko-KR" altLang="en-US"/>
              <a:t>만들기 </a:t>
            </a:r>
            <a:r>
              <a:rPr lang="en-US" altLang="ko-KR"/>
              <a:t>- border-image</a:t>
            </a:r>
            <a:endParaRPr lang="en-US" altLang="ko-KR"/>
          </a:p>
        </p:txBody>
      </p:sp>
      <p:grpSp>
        <p:nvGrpSpPr>
          <p:cNvPr id="5" name="그룹 13"/>
          <p:cNvGrpSpPr/>
          <p:nvPr/>
        </p:nvGrpSpPr>
        <p:grpSpPr>
          <a:xfrm rot="0">
            <a:off x="2155749" y="3956041"/>
            <a:ext cx="7127316" cy="1960695"/>
            <a:chOff x="1049436" y="4131560"/>
            <a:chExt cx="7127316" cy="1960695"/>
          </a:xfrm>
        </p:grpSpPr>
        <p:sp>
          <p:nvSpPr>
            <p:cNvPr id="6" name="직사각형 4"/>
            <p:cNvSpPr/>
            <p:nvPr/>
          </p:nvSpPr>
          <p:spPr>
            <a:xfrm>
              <a:off x="1049436" y="4176441"/>
              <a:ext cx="4441265" cy="359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>
                  <a:solidFill>
                    <a:srgbClr val="cc00cc"/>
                  </a:solidFill>
                </a:rPr>
                <a:t>border-image</a:t>
              </a:r>
              <a:r>
                <a:rPr lang="en-US" altLang="ko-KR"/>
                <a:t> : </a:t>
              </a:r>
              <a:r>
                <a:rPr lang="en-US" altLang="ko-KR">
                  <a:solidFill>
                    <a:srgbClr val="00b0f0"/>
                  </a:solidFill>
                </a:rPr>
                <a:t>url(“border.png”)  30  round</a:t>
              </a:r>
              <a:r>
                <a:rPr lang="en-US" altLang="ko-KR"/>
                <a:t>;</a:t>
              </a:r>
              <a:r>
                <a:rPr lang="en-US" altLang="ko-KR">
                  <a:solidFill>
                    <a:srgbClr val="00b0f0"/>
                  </a:solidFill>
                </a:rPr>
                <a:t> </a:t>
              </a:r>
              <a:endParaRPr lang="en-US" altLang="ko-KR">
                <a:solidFill>
                  <a:srgbClr val="00b0f0"/>
                </a:solidFill>
              </a:endParaRPr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5167179" y="4773286"/>
              <a:ext cx="818626" cy="543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에지</a:t>
              </a:r>
              <a:r>
                <a:rPr lang="en-US" altLang="ko-KR" sz="1000"/>
                <a:t>(edge)</a:t>
              </a:r>
              <a:endParaRPr lang="en-US" altLang="ko-KR" sz="1000"/>
            </a:p>
            <a:p>
              <a:pPr lvl="0" algn="ctr">
                <a:defRPr/>
              </a:pPr>
              <a:r>
                <a:rPr lang="ko-KR" altLang="en-US" sz="1000"/>
                <a:t> 이미지</a:t>
              </a:r>
              <a:endParaRPr lang="ko-KR" altLang="en-US" sz="1000"/>
            </a:p>
            <a:p>
              <a:pPr lvl="0" algn="ctr">
                <a:defRPr/>
              </a:pPr>
              <a:r>
                <a:rPr lang="ko-KR" altLang="en-US" sz="1000"/>
                <a:t> 반복 배치</a:t>
              </a:r>
              <a:endParaRPr lang="ko-KR" altLang="en-US" sz="1000"/>
            </a:p>
          </p:txBody>
        </p:sp>
        <p:sp>
          <p:nvSpPr>
            <p:cNvPr id="8" name="직사각형 6"/>
            <p:cNvSpPr/>
            <p:nvPr/>
          </p:nvSpPr>
          <p:spPr>
            <a:xfrm>
              <a:off x="3023072" y="4773285"/>
              <a:ext cx="8198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이미지 </a:t>
              </a:r>
              <a:r>
                <a:rPr lang="en-US" altLang="ko-KR" sz="1000"/>
                <a:t>URL</a:t>
              </a:r>
              <a:endParaRPr lang="ko-KR" altLang="en-US" sz="1000"/>
            </a:p>
          </p:txBody>
        </p:sp>
        <p:sp>
          <p:nvSpPr>
            <p:cNvPr id="9" name="직사각형 7"/>
            <p:cNvSpPr/>
            <p:nvPr/>
          </p:nvSpPr>
          <p:spPr>
            <a:xfrm>
              <a:off x="3897573" y="4773286"/>
              <a:ext cx="1310967" cy="543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이미지에서 </a:t>
              </a:r>
              <a:r>
                <a:rPr lang="en-US" altLang="ko-KR" sz="1000"/>
                <a:t>30</a:t>
              </a:r>
              <a:r>
                <a:rPr lang="ko-KR" altLang="en-US" sz="1000"/>
                <a:t>픽셀 조각을 떼어내</a:t>
              </a:r>
              <a:endParaRPr lang="ko-KR" altLang="en-US" sz="1000"/>
            </a:p>
            <a:p>
              <a:pPr lvl="0" algn="ctr">
                <a:defRPr/>
              </a:pPr>
              <a:r>
                <a:rPr lang="ko-KR" altLang="en-US" sz="1000"/>
                <a:t> 모서리에 배치</a:t>
              </a:r>
              <a:endParaRPr lang="en-US" altLang="ko-KR" sz="1000"/>
            </a:p>
          </p:txBody>
        </p:sp>
        <p:cxnSp>
          <p:nvCxnSpPr>
            <p:cNvPr id="10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4"/>
            <p:cNvCxnSpPr>
              <a:stCxn id="9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7"/>
            <p:cNvCxnSpPr>
              <a:stCxn id="7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26"/>
            <p:cNvSpPr/>
            <p:nvPr/>
          </p:nvSpPr>
          <p:spPr>
            <a:xfrm>
              <a:off x="6355603" y="5587867"/>
              <a:ext cx="5733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모서리</a:t>
              </a:r>
              <a:endParaRPr lang="ko-KR" altLang="en-US" sz="1000"/>
            </a:p>
          </p:txBody>
        </p:sp>
        <p:cxnSp>
          <p:nvCxnSpPr>
            <p:cNvPr id="17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28"/>
            <p:cNvSpPr/>
            <p:nvPr/>
          </p:nvSpPr>
          <p:spPr>
            <a:xfrm>
              <a:off x="6984545" y="5587867"/>
              <a:ext cx="4492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에지</a:t>
              </a:r>
              <a:endParaRPr lang="ko-KR" altLang="en-US" sz="1000"/>
            </a:p>
          </p:txBody>
        </p:sp>
        <p:cxnSp>
          <p:nvCxnSpPr>
            <p:cNvPr id="19" name="직선 화살표 연결선 29"/>
            <p:cNvCxnSpPr>
              <a:stCxn id="18" idx="0"/>
              <a:endCxn id="13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"/>
            <p:cNvSpPr txBox="1"/>
            <p:nvPr/>
          </p:nvSpPr>
          <p:spPr>
            <a:xfrm>
              <a:off x="6084168" y="5846034"/>
              <a:ext cx="2092584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테두리에</a:t>
              </a:r>
              <a:r>
                <a:rPr lang="en-US" altLang="ko-KR" sz="1000"/>
                <a:t> </a:t>
              </a:r>
              <a:r>
                <a:rPr lang="ko-KR" altLang="en-US" sz="1000"/>
                <a:t>이미지를 입힌 </a:t>
              </a:r>
              <a:r>
                <a:rPr lang="en-US" altLang="ko-KR" sz="1000"/>
                <a:t>&lt;p&gt; </a:t>
              </a:r>
              <a:r>
                <a:rPr lang="ko-KR" altLang="en-US" sz="1000"/>
                <a:t>태그</a:t>
              </a:r>
              <a:endParaRPr lang="ko-KR" altLang="en-US" sz="1000"/>
            </a:p>
          </p:txBody>
        </p:sp>
      </p:grpSp>
      <p:sp>
        <p:nvSpPr>
          <p:cNvPr id="22" name="직사각형 15"/>
          <p:cNvSpPr/>
          <p:nvPr/>
        </p:nvSpPr>
        <p:spPr>
          <a:xfrm>
            <a:off x="2202100" y="57286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ko-KR" altLang="en-US" sz="1200" kern="0">
              <a:solidFill>
                <a:srgbClr val="000000"/>
              </a:solidFill>
              <a:latin typeface="+mn-ea"/>
            </a:endParaRPr>
          </a:p>
          <a:p>
            <a:pPr lvl="0" algn="just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>
                <a:solidFill>
                  <a:srgbClr val="000000"/>
                </a:solidFill>
                <a:latin typeface="+mn-ea"/>
              </a:rPr>
              <a:t>에지 이미지 반복 배치</a:t>
            </a:r>
            <a:endParaRPr lang="ko-KR" altLang="en-US" sz="1200" kern="0">
              <a:solidFill>
                <a:srgbClr val="000000"/>
              </a:solidFill>
              <a:latin typeface="+mn-ea"/>
            </a:endParaRPr>
          </a:p>
          <a:p>
            <a:pPr lvl="0" algn="just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grpSp>
        <p:nvGrpSpPr>
          <p:cNvPr id="175" name="그룹 174"/>
          <p:cNvGrpSpPr/>
          <p:nvPr/>
        </p:nvGrpSpPr>
        <p:grpSpPr>
          <a:xfrm rot="0">
            <a:off x="4036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 rot="0"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21665" cy="2440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 rot="0"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20919" cy="2440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20919" cy="2438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0"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22085" cy="250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22085" cy="2502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17278" cy="2511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17496" cy="2484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>
                    <a:solidFill>
                      <a:srgbClr val="00b050"/>
                    </a:solidFill>
                  </a:rPr>
                  <a:t>30</a:t>
                </a:r>
                <a:endParaRPr lang="ko-KR" altLang="en-US" sz="105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 rot="0"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4" y="3080537"/>
              <a:ext cx="98995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자르기 완성</a:t>
              </a:r>
              <a:endParaRPr lang="ko-KR" altLang="en-US" sz="12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모서리 </a:t>
              </a:r>
              <a:endParaRPr lang="ko-KR" altLang="en-US" sz="1000"/>
            </a:p>
            <a:p>
              <a:pPr lvl="0">
                <a:defRPr/>
              </a:pPr>
              <a:r>
                <a:rPr lang="ko-KR" altLang="en-US" sz="1000"/>
                <a:t>이미지</a:t>
              </a:r>
              <a:endParaRPr lang="ko-KR" altLang="en-US" sz="100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에지</a:t>
              </a:r>
              <a:endParaRPr lang="ko-KR" altLang="en-US" sz="1000"/>
            </a:p>
            <a:p>
              <a:pPr lvl="0">
                <a:defRPr/>
              </a:pPr>
              <a:r>
                <a:rPr lang="ko-KR" altLang="en-US" sz="1000"/>
                <a:t>이미지</a:t>
              </a:r>
              <a:endParaRPr lang="ko-KR" altLang="en-US" sz="100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01686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00b050"/>
                  </a:solidFill>
                </a:rPr>
                <a:t>30x30</a:t>
              </a:r>
              <a:endParaRPr lang="ko-KR" altLang="en-US" sz="100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4055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 rot="0"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69188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(a) </a:t>
                </a:r>
                <a:r>
                  <a:rPr lang="ko-KR" altLang="en-US" sz="1200"/>
                  <a:t>모서리 이미지 배치</a:t>
                </a:r>
                <a:endParaRPr lang="ko-KR" altLang="en-US" sz="120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0"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333900" cy="2462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/>
                  <a:t>round </a:t>
                </a:r>
                <a:r>
                  <a:rPr lang="ko-KR" altLang="en-US" sz="1000"/>
                  <a:t>방식으로 에지 이미지 반복 배치</a:t>
                </a:r>
                <a:endParaRPr lang="en-US" altLang="ko-KR" sz="100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67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(b) round </a:t>
                </a:r>
                <a:r>
                  <a:rPr lang="ko-KR" altLang="en-US" sz="1200"/>
                  <a:t>방식으로 에지 이미지 배치</a:t>
                </a:r>
                <a:endParaRPr lang="ko-KR" altLang="en-US" sz="120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5993762" y="1052736"/>
            <a:ext cx="2475920" cy="11520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그룹 62"/>
          <p:cNvGrpSpPr/>
          <p:nvPr/>
        </p:nvGrpSpPr>
        <p:grpSpPr>
          <a:xfrm rot="0">
            <a:off x="4272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 rot="0"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2684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A</a:t>
                </a:r>
                <a:endParaRPr lang="ko-KR" alt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Z</a:t>
                </a:r>
                <a:endParaRPr lang="ko-KR" alt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7856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M</a:t>
                </a:r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</a:t>
                </a:r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</a:t>
                </a:r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</a:t>
                </a:r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★</a:t>
                </a:r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P</a:t>
                </a:r>
                <a:endParaRPr lang="ko-KR" altLang="en-US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272606" y="2302904"/>
            <a:ext cx="1095684" cy="266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(a) border.png</a:t>
            </a:r>
            <a:endParaRPr lang="ko-KR" altLang="en-US" sz="1200"/>
          </a:p>
        </p:txBody>
      </p:sp>
      <p:sp>
        <p:nvSpPr>
          <p:cNvPr id="75" name="TextBox 74"/>
          <p:cNvSpPr txBox="1"/>
          <p:nvPr/>
        </p:nvSpPr>
        <p:spPr>
          <a:xfrm>
            <a:off x="5805690" y="2302903"/>
            <a:ext cx="2724900" cy="266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(b) </a:t>
            </a:r>
            <a:r>
              <a:rPr lang="ko-KR" altLang="en-US" sz="1200"/>
              <a:t>테두리에 이미지를 입힐</a:t>
            </a:r>
            <a:r>
              <a:rPr lang="en-US" altLang="ko-KR" sz="1200"/>
              <a:t> &lt;p&gt; </a:t>
            </a:r>
            <a:r>
              <a:rPr lang="ko-KR" altLang="en-US" sz="1200"/>
              <a:t>태그 </a:t>
            </a:r>
            <a:endParaRPr lang="ko-KR" altLang="en-US" sz="1200"/>
          </a:p>
        </p:txBody>
      </p:sp>
      <p:sp>
        <p:nvSpPr>
          <p:cNvPr id="76" name="TextBox 75"/>
          <p:cNvSpPr txBox="1"/>
          <p:nvPr/>
        </p:nvSpPr>
        <p:spPr>
          <a:xfrm>
            <a:off x="8597120" y="1530662"/>
            <a:ext cx="1012886" cy="260768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20px</a:t>
            </a:r>
            <a:r>
              <a:rPr lang="ko-KR" altLang="en-US" sz="1000"/>
              <a:t>의 테두리</a:t>
            </a:r>
            <a:endParaRPr lang="ko-KR" altLang="en-US" sz="1000"/>
          </a:p>
        </p:txBody>
      </p:sp>
      <p:sp>
        <p:nvSpPr>
          <p:cNvPr id="77" name="제목 1"/>
          <p:cNvSpPr txBox="1"/>
          <p:nvPr/>
        </p:nvSpPr>
        <p:spPr>
          <a:xfrm>
            <a:off x="2136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이미지 테두리 만드는 예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1956" y="1087591"/>
            <a:ext cx="1694695" cy="291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1400" kern="0">
                <a:solidFill>
                  <a:srgbClr val="000000"/>
                </a:solidFill>
                <a:latin typeface="휴먼모음T"/>
                <a:ea typeface="휴먼모음T"/>
              </a:rPr>
              <a:t>① 원본 이미지 준비</a:t>
            </a:r>
            <a:endParaRPr lang="ko-KR" altLang="en-US" sz="1400" kern="0" spc="0">
              <a:solidFill>
                <a:srgbClr val="000000"/>
              </a:solidFill>
              <a:effectLst/>
              <a:latin typeface="휴먼모음T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063552" y="2637371"/>
            <a:ext cx="8079298" cy="0"/>
          </a:xfrm>
          <a:prstGeom prst="straightConnector1">
            <a:avLst/>
          </a:prstGeom>
          <a:ln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063552" y="4581128"/>
            <a:ext cx="8079298" cy="0"/>
          </a:xfrm>
          <a:prstGeom prst="straightConnector1">
            <a:avLst/>
          </a:prstGeom>
          <a:ln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91956" y="2833772"/>
            <a:ext cx="1457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1400" kern="0">
                <a:solidFill>
                  <a:srgbClr val="000000"/>
                </a:solidFill>
                <a:latin typeface="휴먼모음T"/>
                <a:ea typeface="휴먼모음T"/>
              </a:rPr>
              <a:t>② 모서리와 에지</a:t>
            </a:r>
            <a:endParaRPr lang="ko-KR" altLang="en-US" sz="1400" kern="0">
              <a:solidFill>
                <a:srgbClr val="000000"/>
              </a:solidFill>
              <a:latin typeface="휴먼모음T"/>
              <a:ea typeface="휴먼모음T"/>
            </a:endParaRPr>
          </a:p>
          <a:p>
            <a:pPr algn="just">
              <a:defRPr/>
            </a:pPr>
            <a:r>
              <a:rPr lang="ko-KR" altLang="en-US" sz="1400" kern="0">
                <a:solidFill>
                  <a:srgbClr val="000000"/>
                </a:solidFill>
                <a:latin typeface="휴먼모음T"/>
                <a:ea typeface="휴먼모음T"/>
              </a:rPr>
              <a:t>   이미지 자르기</a:t>
            </a:r>
            <a:endParaRPr lang="ko-KR" altLang="en-US" sz="1400" kern="0" spc="0">
              <a:solidFill>
                <a:srgbClr val="000000"/>
              </a:solidFill>
              <a:effectLst/>
              <a:latin typeface="휴먼모음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91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1400" kern="0">
                <a:solidFill>
                  <a:srgbClr val="000000"/>
                </a:solidFill>
                <a:latin typeface="휴먼모음T"/>
                <a:ea typeface="휴먼모음T"/>
              </a:rPr>
              <a:t>③ 모서리 이미지와</a:t>
            </a:r>
            <a:endParaRPr lang="ko-KR" altLang="en-US" sz="1400" kern="0">
              <a:solidFill>
                <a:srgbClr val="000000"/>
              </a:solidFill>
              <a:latin typeface="휴먼모음T"/>
              <a:ea typeface="휴먼모음T"/>
            </a:endParaRPr>
          </a:p>
          <a:p>
            <a:pPr algn="just">
              <a:defRPr/>
            </a:pPr>
            <a:r>
              <a:rPr lang="en-US" altLang="ko-KR" sz="1400" kern="0">
                <a:solidFill>
                  <a:srgbClr val="000000"/>
                </a:solidFill>
                <a:latin typeface="휴먼모음T"/>
                <a:ea typeface="휴먼모음T"/>
              </a:rPr>
              <a:t>  </a:t>
            </a:r>
            <a:r>
              <a:rPr lang="ko-KR" altLang="en-US" sz="1400" kern="0">
                <a:solidFill>
                  <a:srgbClr val="000000"/>
                </a:solidFill>
                <a:latin typeface="휴먼모음T"/>
                <a:ea typeface="휴먼모음T"/>
              </a:rPr>
              <a:t> 에지 이미지 배치</a:t>
            </a:r>
            <a:endParaRPr lang="ko-KR" altLang="en-US" sz="1400" kern="0" spc="0">
              <a:solidFill>
                <a:srgbClr val="000000"/>
              </a:solidFill>
              <a:effectLst/>
              <a:latin typeface="휴먼모음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4–17 </a:t>
            </a:r>
            <a:r>
              <a:rPr lang="ko-KR" altLang="en-US"/>
              <a:t>이미지 테두리 만들기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5704" y="840614"/>
            <a:ext cx="1994513" cy="58772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727424" y="1090125"/>
            <a:ext cx="5472608" cy="5584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이미지 테두리 만들기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p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background : yellow;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width : 200px;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height : 60px;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padding : 10px;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border : 20px solid lightgray; /*border-width</a:t>
            </a:r>
            <a:r>
              <a:rPr lang="ko-KR" altLang="en-US" sz="1200"/>
              <a:t>와 </a:t>
            </a:r>
            <a:r>
              <a:rPr lang="en-US" altLang="ko-KR" sz="1200"/>
              <a:t>border-style </a:t>
            </a:r>
            <a:r>
              <a:rPr lang="ko-KR" altLang="en-US" sz="1200"/>
              <a:t>동시 지정 </a:t>
            </a:r>
            <a:r>
              <a:rPr lang="en-US" altLang="ko-KR" sz="1200"/>
              <a:t>*/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#round { </a:t>
            </a:r>
            <a:r>
              <a:rPr lang="en-US" altLang="ko-KR" sz="1200" b="1"/>
              <a:t>border-image: url("media/border.png") 30 round; </a:t>
            </a: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#repeat { </a:t>
            </a:r>
            <a:r>
              <a:rPr lang="en-US" altLang="ko-KR" sz="1200" b="1"/>
              <a:t>border-image: url("media/border.png") 30 repeat; </a:t>
            </a: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#stretch { </a:t>
            </a:r>
            <a:r>
              <a:rPr lang="en-US" altLang="ko-KR" sz="1200" b="1"/>
              <a:t>border-image: url("media/border.png") 30 stretch; </a:t>
            </a: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이미지 테두리 만들기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다음은 원본 이미지입니다</a:t>
            </a:r>
            <a:r>
              <a:rPr lang="en-US" altLang="ko-KR" sz="1200"/>
              <a:t>.&lt;br&gt;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&lt;img src="media/border.png" alt="</a:t>
            </a:r>
            <a:r>
              <a:rPr lang="ko-KR" altLang="en-US" sz="1200"/>
              <a:t>원본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&lt;p&gt;20x20 </a:t>
            </a:r>
            <a:r>
              <a:rPr lang="ko-KR" altLang="en-US" sz="1200"/>
              <a:t>크기의 회색 테두리를 가진 </a:t>
            </a:r>
            <a:r>
              <a:rPr lang="en-US" altLang="ko-KR" sz="1200"/>
              <a:t>P </a:t>
            </a:r>
            <a:r>
              <a:rPr lang="ko-KR" altLang="en-US" sz="1200"/>
              <a:t>태그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 </a:t>
            </a:r>
            <a:r>
              <a:rPr lang="en-US" altLang="ko-KR" sz="1200" b="1"/>
              <a:t>id="round"</a:t>
            </a:r>
            <a:r>
              <a:rPr lang="en-US" altLang="ko-KR" sz="1200"/>
              <a:t>&gt;round </a:t>
            </a:r>
            <a:r>
              <a:rPr lang="ko-KR" altLang="en-US" sz="1200"/>
              <a:t>스타일 이미지 테두리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 </a:t>
            </a:r>
            <a:r>
              <a:rPr lang="en-US" altLang="ko-KR" sz="1200" b="1"/>
              <a:t>id="repeat"</a:t>
            </a:r>
            <a:r>
              <a:rPr lang="en-US" altLang="ko-KR" sz="1200"/>
              <a:t>&gt;repeat </a:t>
            </a:r>
            <a:r>
              <a:rPr lang="ko-KR" altLang="en-US" sz="1200"/>
              <a:t>스타일 이미지 테두리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 </a:t>
            </a:r>
            <a:r>
              <a:rPr lang="en-US" altLang="ko-KR" sz="1200" b="1"/>
              <a:t>id="stretch"</a:t>
            </a:r>
            <a:r>
              <a:rPr lang="en-US" altLang="ko-KR" sz="1200"/>
              <a:t>&gt;stretch </a:t>
            </a:r>
            <a:r>
              <a:rPr lang="ko-KR" altLang="en-US" sz="1200"/>
              <a:t>스타일 이미지 테두리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4"/>
          <p:cNvSpPr txBox="1"/>
          <p:nvPr/>
        </p:nvSpPr>
        <p:spPr>
          <a:xfrm>
            <a:off x="6112906" y="4282494"/>
            <a:ext cx="1314851" cy="432567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테두리 길이에 맞게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이미지 크기 조절</a:t>
            </a:r>
            <a:endParaRPr lang="ko-KR" altLang="en-US" sz="1000"/>
          </a:p>
        </p:txBody>
      </p:sp>
      <p:sp>
        <p:nvSpPr>
          <p:cNvPr id="8" name="TextBox 10"/>
          <p:cNvSpPr txBox="1"/>
          <p:nvPr/>
        </p:nvSpPr>
        <p:spPr>
          <a:xfrm>
            <a:off x="6476999" y="5002576"/>
            <a:ext cx="1034569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이미지 크기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조절하지 않음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배경 색이나 이미지지정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background-color, background-image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둘다 지정되면 배경 이미지가 출력되지 않는 영역에 배경색 출력</a:t>
            </a:r>
            <a:endParaRPr lang="ko-KR" altLang="en-US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배경 이미지의 위치</a:t>
            </a:r>
            <a:r>
              <a:rPr lang="en-US" altLang="ko-KR"/>
              <a:t>, background-position</a:t>
            </a: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배경 이미지 반복 출력</a:t>
            </a:r>
            <a:r>
              <a:rPr lang="en-US" altLang="ko-KR"/>
              <a:t>, background-repeat</a:t>
            </a:r>
            <a:endParaRPr lang="en-US" altLang="ko-KR"/>
          </a:p>
          <a:p>
            <a:pPr marL="365760" lvl="1" indent="0">
              <a:buNone/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배경 다루기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1562604" y="2700411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background-color : skyblue; 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background-image : url("media/spongebob.png");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1562604" y="45006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background-position : center center; 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15"/>
          <p:cNvSpPr/>
          <p:nvPr/>
        </p:nvSpPr>
        <p:spPr>
          <a:xfrm>
            <a:off x="1562604" y="574379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3398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5"/>
              <a:ext cx="3816424" cy="1415269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200" b="1"/>
                <a:t>div {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	background-color :  skyblue;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background-size : 100px 100px;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background-image : url("media/spongebob.png");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background-repeat : no-repeat;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background-position : left center;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}</a:t>
              </a:r>
              <a:endParaRPr lang="ko-KR" altLang="en-US" sz="1200" b="1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lvl="0">
                <a:defRPr/>
              </a:pPr>
              <a:r>
                <a:rPr lang="en-US" altLang="ko-KR" sz="1200" b="1"/>
                <a:t>&lt;div&gt;</a:t>
              </a:r>
              <a:r>
                <a:rPr lang="en-US" altLang="ko-KR" sz="1200"/>
                <a:t>SpongeBob is an over-optimistic</a:t>
              </a:r>
              <a:endParaRPr lang="en-US" altLang="ko-KR" sz="1200"/>
            </a:p>
            <a:p>
              <a:pPr lvl="0">
                <a:defRPr/>
              </a:pPr>
              <a:r>
                <a:rPr lang="en-US" altLang="ko-KR" sz="1200"/>
                <a:t> sponge that annoys other characters. </a:t>
              </a:r>
              <a:r>
                <a:rPr lang="en-US" altLang="ko-KR" sz="1200" b="1"/>
                <a:t>&lt;/div&gt;</a:t>
              </a:r>
              <a:endParaRPr lang="ko-KR" altLang="en-US" sz="12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86982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CSS </a:t>
              </a:r>
              <a:r>
                <a:rPr lang="ko-KR" altLang="en-US" sz="1100">
                  <a:solidFill>
                    <a:srgbClr val="c00000"/>
                  </a:solidFill>
                </a:rPr>
                <a:t>스타일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5007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HTML </a:t>
              </a:r>
              <a:r>
                <a:rPr lang="ko-KR" altLang="en-US" sz="1100">
                  <a:solidFill>
                    <a:srgbClr val="c00000"/>
                  </a:solidFill>
                </a:rPr>
                <a:t>코드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 rot="0"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53" name="그룹 2052"/>
              <p:cNvGrpSpPr/>
              <p:nvPr/>
            </p:nvGrpSpPr>
            <p:grpSpPr>
              <a:xfrm rot="0"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348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24310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0" y="1660780"/>
                  <a:ext cx="2111475" cy="2354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9478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>
                    <a:solidFill>
                      <a:srgbClr val="c00000"/>
                    </a:solidFill>
                  </a:rPr>
                  <a:t>크기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 rot="0">
            <a:off x="3372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200" b="1"/>
                <a:t>div {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	background-color :  skyblue;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background-size : 100px 100px;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background-image : url("media/spongebob.png");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background-repeat : </a:t>
              </a:r>
              <a:r>
                <a:rPr lang="en-US" altLang="ko-KR" sz="1200" b="1"/>
                <a:t>repeat-y;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	background-position : </a:t>
              </a:r>
              <a:r>
                <a:rPr lang="en-US" altLang="ko-KR" sz="1200" b="1"/>
                <a:t>center center</a:t>
              </a:r>
              <a:r>
                <a:rPr lang="en-US" altLang="ko-KR" sz="1200"/>
                <a:t>;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}</a:t>
              </a:r>
              <a:endParaRPr lang="ko-KR" altLang="en-US" sz="1200" b="1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64303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lvl="0">
                <a:defRPr/>
              </a:pPr>
              <a:r>
                <a:rPr lang="en-US" altLang="ko-KR" sz="1200" b="1"/>
                <a:t>&lt;div&gt;</a:t>
              </a:r>
              <a:r>
                <a:rPr lang="en-US" altLang="ko-KR" sz="1200"/>
                <a:t>SpongeBob is an over-optimistic</a:t>
              </a:r>
              <a:endParaRPr lang="en-US" altLang="ko-KR" sz="1200"/>
            </a:p>
            <a:p>
              <a:pPr lvl="0">
                <a:defRPr/>
              </a:pPr>
              <a:r>
                <a:rPr lang="en-US" altLang="ko-KR" sz="1200"/>
                <a:t> sponge that annoys other characters. </a:t>
              </a:r>
              <a:r>
                <a:rPr lang="en-US" altLang="ko-KR" sz="1200" b="1"/>
                <a:t>&lt;/div&gt;</a:t>
              </a:r>
              <a:endParaRPr lang="ko-KR" altLang="en-US" sz="1200" b="1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870618" cy="2625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CSS </a:t>
              </a:r>
              <a:r>
                <a:rPr lang="ko-KR" altLang="en-US" sz="1100">
                  <a:solidFill>
                    <a:srgbClr val="c00000"/>
                  </a:solidFill>
                </a:rPr>
                <a:t>스타일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5087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HTML </a:t>
              </a:r>
              <a:r>
                <a:rPr lang="ko-KR" altLang="en-US" sz="1100">
                  <a:solidFill>
                    <a:srgbClr val="c00000"/>
                  </a:solidFill>
                </a:rPr>
                <a:t>코드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제목 1"/>
          <p:cNvSpPr txBox="1"/>
          <p:nvPr/>
        </p:nvSpPr>
        <p:spPr>
          <a:xfrm>
            <a:off x="2136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배경 만들기 연습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87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7378" y="4092021"/>
            <a:ext cx="1532360" cy="8209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327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background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배경을 꾸미는 여러 값을 한 번에 지정하는 단축 프로퍼티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56957" y="3059668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background : skyblue url("media/spongebob.png") center center/100px 100px repeat-y;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6956" y="4061103"/>
            <a:ext cx="7435956" cy="72806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div {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background : skyblue;	/*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6956" y="5075892"/>
            <a:ext cx="7435956" cy="7229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div {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/>
              <a:t>background : url("media/spongebob.png"); /* </a:t>
            </a:r>
            <a:r>
              <a:rPr lang="ko-KR" altLang="en-US" sz="1400"/>
              <a:t>배경 이미지 지정 *</a:t>
            </a:r>
            <a:r>
              <a:rPr lang="en-US" altLang="ko-KR" sz="1400"/>
              <a:t>/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4–18 &lt;div&gt; </a:t>
            </a:r>
            <a:r>
              <a:rPr lang="ko-KR" altLang="en-US"/>
              <a:t>박스에 배경 꾸미기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5465" y="1874416"/>
            <a:ext cx="2487451" cy="334200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2"/>
          <p:cNvSpPr/>
          <p:nvPr/>
        </p:nvSpPr>
        <p:spPr>
          <a:xfrm>
            <a:off x="1942984" y="1287466"/>
            <a:ext cx="4608512" cy="52087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배경 꾸미기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div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background-color : skyblue;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background-size : 100px 100px;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background-image : url("media/spongebob.png");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background-repeat : repeat-y;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background-position : center center;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div 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width : 200px;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height : 200px;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color : blueviolet;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font-size : 16px;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&lt;h3&gt;div </a:t>
            </a:r>
            <a:r>
              <a:rPr lang="ko-KR" altLang="en-US" sz="1200"/>
              <a:t>박스에 배경 꾸미기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&lt;div&gt;SpongeBob is an over-optimistic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sponge that annoys other characters. &lt;/div&gt;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6983544" y="5391921"/>
            <a:ext cx="1725214" cy="438253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&lt;div&gt;</a:t>
            </a:r>
            <a:r>
              <a:rPr lang="ko-KR" altLang="en-US" sz="1000"/>
              <a:t>크기는 </a:t>
            </a:r>
            <a:r>
              <a:rPr lang="en-US" altLang="ko-KR" sz="1000"/>
              <a:t>200x200</a:t>
            </a:r>
            <a:r>
              <a:rPr lang="ko-KR" altLang="en-US" sz="1000"/>
              <a:t>이며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배경이미지 크기는 </a:t>
            </a:r>
            <a:r>
              <a:rPr lang="en-US" altLang="ko-KR" sz="1000"/>
              <a:t>100x100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7857" y="1759525"/>
            <a:ext cx="7035165" cy="1331595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&lt;span&gt; </a:t>
            </a:r>
            <a:r>
              <a:rPr lang="ko-KR" altLang="en-US"/>
              <a:t>텍스트를 </a:t>
            </a:r>
            <a:r>
              <a:rPr lang="en-US" altLang="ko-KR"/>
              <a:t>20</a:t>
            </a:r>
            <a:r>
              <a:rPr lang="ko-KR" altLang="en-US"/>
              <a:t>픽셀 </a:t>
            </a:r>
            <a:r>
              <a:rPr lang="en-US" altLang="ko-KR"/>
              <a:t>blue</a:t>
            </a:r>
            <a:r>
              <a:rPr lang="ko-KR" altLang="en-US"/>
              <a:t>로 출력하는 </a:t>
            </a:r>
            <a:r>
              <a:rPr lang="en-US" altLang="ko-KR"/>
              <a:t>CSS3 </a:t>
            </a:r>
            <a:r>
              <a:rPr lang="ko-KR" altLang="en-US"/>
              <a:t>스타일시트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셀렉터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CSS3 </a:t>
            </a:r>
            <a:r>
              <a:rPr lang="ko-KR" altLang="en-US"/>
              <a:t>스타일 시트를 </a:t>
            </a:r>
            <a:r>
              <a:rPr lang="en-US" altLang="ko-KR"/>
              <a:t>HTML </a:t>
            </a:r>
            <a:r>
              <a:rPr lang="ko-KR" altLang="en-US"/>
              <a:t>페이지에 적용하도록 만든 이름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프로퍼티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스타일 속성 이름</a:t>
            </a:r>
            <a:r>
              <a:rPr lang="en-US" altLang="ko-KR"/>
              <a:t>. </a:t>
            </a:r>
            <a:r>
              <a:rPr lang="ko-KR" altLang="en-US"/>
              <a:t>약 </a:t>
            </a:r>
            <a:r>
              <a:rPr lang="en-US" altLang="ko-KR"/>
              <a:t>200</a:t>
            </a:r>
            <a:r>
              <a:rPr lang="ko-KR" altLang="en-US"/>
              <a:t>개 정도의 프로퍼티 있음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값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프로퍼티의 값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주석문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스타일 시트 내에 붙이는 설명문으로 </a:t>
            </a:r>
            <a:r>
              <a:rPr lang="en-US" altLang="ko-KR"/>
              <a:t>/* ... */. </a:t>
            </a:r>
            <a:r>
              <a:rPr lang="ko-KR" altLang="en-US"/>
              <a:t>여러 줄</a:t>
            </a:r>
            <a:r>
              <a:rPr lang="en-US" altLang="ko-KR"/>
              <a:t>,</a:t>
            </a:r>
            <a:r>
              <a:rPr lang="ko-KR" altLang="en-US"/>
              <a:t> 아무 위치에나 사용 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대소문자 구분 없음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CSS3 </a:t>
            </a:r>
            <a:r>
              <a:rPr lang="ko-KR" altLang="en-US"/>
              <a:t>스타일 시트 구성</a:t>
            </a:r>
            <a:endParaRPr lang="ko-KR" altLang="en-US"/>
          </a:p>
        </p:txBody>
      </p:sp>
      <p:sp>
        <p:nvSpPr>
          <p:cNvPr id="6" name="직사각형 22"/>
          <p:cNvSpPr/>
          <p:nvPr/>
        </p:nvSpPr>
        <p:spPr>
          <a:xfrm>
            <a:off x="3639232" y="5779418"/>
            <a:ext cx="6828884" cy="38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body { background-color : mistyrose; }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BODY { Background-Color : Mistyrose; }</a:t>
            </a:r>
            <a:endParaRPr lang="en-US" altLang="ko-KR" sz="1400" kern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text-shadow </a:t>
            </a:r>
            <a:r>
              <a:rPr lang="ko-KR" altLang="en-US"/>
              <a:t>프로퍼티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텍스트 그림자</a:t>
            </a:r>
            <a:r>
              <a:rPr lang="en-US" altLang="ko-KR"/>
              <a:t>, text-shadow</a:t>
            </a:r>
            <a:endParaRPr lang="en-US" altLang="ko-KR"/>
          </a:p>
        </p:txBody>
      </p:sp>
      <p:grpSp>
        <p:nvGrpSpPr>
          <p:cNvPr id="5" name="그룹 5"/>
          <p:cNvGrpSpPr/>
          <p:nvPr/>
        </p:nvGrpSpPr>
        <p:grpSpPr>
          <a:xfrm rot="0">
            <a:off x="2244568" y="3274105"/>
            <a:ext cx="6400322" cy="1543640"/>
            <a:chOff x="1043606" y="2390964"/>
            <a:chExt cx="6400322" cy="1543640"/>
          </a:xfrm>
        </p:grpSpPr>
        <p:grpSp>
          <p:nvGrpSpPr>
            <p:cNvPr id="6" name="그룹 8"/>
            <p:cNvGrpSpPr/>
            <p:nvPr/>
          </p:nvGrpSpPr>
          <p:grpSpPr>
            <a:xfrm rot="0">
              <a:off x="4114373" y="2558824"/>
              <a:ext cx="3329555" cy="1375780"/>
              <a:chOff x="4619601" y="1744590"/>
              <a:chExt cx="3329555" cy="137578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49721" cy="451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solidFill>
                      <a:srgbClr val="ff0000"/>
                    </a:solidFill>
                    <a:latin typeface="Verdana"/>
                    <a:ea typeface="Verdana"/>
                    <a:cs typeface="Verdana"/>
                  </a:rPr>
                  <a:t>Drop Shadow</a:t>
                </a:r>
                <a:endParaRPr lang="ko-KR" altLang="en-US" sz="2400">
                  <a:solidFill>
                    <a:srgbClr val="ff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8" name="TextBox 4"/>
              <p:cNvSpPr txBox="1"/>
              <p:nvPr/>
            </p:nvSpPr>
            <p:spPr>
              <a:xfrm>
                <a:off x="5607737" y="1853794"/>
                <a:ext cx="2246169" cy="4506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latin typeface="Verdana"/>
                    <a:ea typeface="Verdana"/>
                    <a:cs typeface="Verdana"/>
                  </a:rPr>
                  <a:t>Drop Shadow</a:t>
                </a:r>
                <a:endParaRPr lang="ko-KR" altLang="en-US" sz="2400">
                  <a:latin typeface="Verdana"/>
                  <a:cs typeface="Verdana"/>
                </a:endParaRPr>
              </a:p>
            </p:txBody>
          </p:sp>
          <p:cxnSp>
            <p:nvCxnSpPr>
              <p:cNvPr id="9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24"/>
              <p:cNvSpPr/>
              <p:nvPr/>
            </p:nvSpPr>
            <p:spPr>
              <a:xfrm>
                <a:off x="5366477" y="2667917"/>
                <a:ext cx="820554" cy="452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h-shadow</a:t>
                </a:r>
                <a:endParaRPr lang="en-US" altLang="ko-KR" sz="1200"/>
              </a:p>
              <a:p>
                <a:pPr lvl="0">
                  <a:defRPr/>
                </a:pPr>
                <a:r>
                  <a:rPr lang="en-US" altLang="ko-KR" sz="1200"/>
                  <a:t>   (3px)</a:t>
                </a:r>
                <a:endParaRPr lang="ko-KR" altLang="en-US" sz="1200"/>
              </a:p>
            </p:txBody>
          </p:sp>
          <p:cxnSp>
            <p:nvCxnSpPr>
              <p:cNvPr id="12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43"/>
              <p:cNvSpPr/>
              <p:nvPr/>
            </p:nvSpPr>
            <p:spPr>
              <a:xfrm>
                <a:off x="4619601" y="1875829"/>
                <a:ext cx="805429" cy="447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v-shadow</a:t>
                </a:r>
                <a:endParaRPr lang="en-US" altLang="ko-KR" sz="1200"/>
              </a:p>
              <a:p>
                <a:pPr lvl="0">
                  <a:defRPr/>
                </a:pPr>
                <a:r>
                  <a:rPr lang="en-US" altLang="ko-KR" sz="1200"/>
                  <a:t>   (3px)</a:t>
                </a:r>
                <a:endParaRPr lang="ko-KR" altLang="en-US" sz="1200"/>
              </a:p>
            </p:txBody>
          </p:sp>
          <p:sp>
            <p:nvSpPr>
              <p:cNvPr id="19" name="직사각형 45"/>
              <p:cNvSpPr/>
              <p:nvPr/>
            </p:nvSpPr>
            <p:spPr>
              <a:xfrm>
                <a:off x="7143128" y="2529417"/>
                <a:ext cx="806028" cy="267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color: red</a:t>
                </a:r>
                <a:endParaRPr lang="ko-KR" altLang="en-US" sz="1200"/>
              </a:p>
            </p:txBody>
          </p:sp>
          <p:cxnSp>
            <p:nvCxnSpPr>
              <p:cNvPr id="20" name="직선 화살표 연결선 47"/>
              <p:cNvCxnSpPr>
                <a:stCxn id="19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모서리가 둥근 직사각형 33"/>
            <p:cNvSpPr/>
            <p:nvPr/>
          </p:nvSpPr>
          <p:spPr>
            <a:xfrm>
              <a:off x="1043607" y="2652573"/>
              <a:ext cx="2830478" cy="658831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div.red {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 b="1"/>
                <a:t>	text-shadow : 3px 3px red;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}</a:t>
              </a:r>
              <a:endParaRPr lang="ko-KR" altLang="en-US" sz="1200"/>
            </a:p>
          </p:txBody>
        </p:sp>
        <p:sp>
          <p:nvSpPr>
            <p:cNvPr id="22" name="모서리가 둥근 직사각형 34"/>
            <p:cNvSpPr/>
            <p:nvPr/>
          </p:nvSpPr>
          <p:spPr>
            <a:xfrm>
              <a:off x="1043606" y="3568739"/>
              <a:ext cx="2825228" cy="275143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&lt;div class="red"&gt;</a:t>
              </a:r>
              <a:r>
                <a:rPr lang="en-US" altLang="ko-KR" sz="1200" b="1"/>
                <a:t>Drop Shadow</a:t>
              </a:r>
              <a:r>
                <a:rPr lang="en-US" altLang="ko-KR" sz="1200"/>
                <a:t>&lt;/div&gt;</a:t>
              </a:r>
              <a:endParaRPr lang="ko-KR" altLang="en-US" sz="1200"/>
            </a:p>
          </p:txBody>
        </p:sp>
        <p:sp>
          <p:nvSpPr>
            <p:cNvPr id="23" name="TextBox 35"/>
            <p:cNvSpPr txBox="1"/>
            <p:nvPr/>
          </p:nvSpPr>
          <p:spPr>
            <a:xfrm>
              <a:off x="2956996" y="2390964"/>
              <a:ext cx="87695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CSS </a:t>
              </a:r>
              <a:r>
                <a:rPr lang="ko-KR" altLang="en-US" sz="1100">
                  <a:solidFill>
                    <a:srgbClr val="c00000"/>
                  </a:solidFill>
                </a:rPr>
                <a:t>스타일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24" name="TextBox 38"/>
            <p:cNvSpPr txBox="1"/>
            <p:nvPr/>
          </p:nvSpPr>
          <p:spPr>
            <a:xfrm>
              <a:off x="3014840" y="3307130"/>
              <a:ext cx="857213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HTML </a:t>
              </a:r>
              <a:r>
                <a:rPr lang="ko-KR" altLang="en-US" sz="1100">
                  <a:solidFill>
                    <a:srgbClr val="c00000"/>
                  </a:solidFill>
                </a:rPr>
                <a:t>코드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그룹 7"/>
          <p:cNvGrpSpPr/>
          <p:nvPr/>
        </p:nvGrpSpPr>
        <p:grpSpPr>
          <a:xfrm rot="0">
            <a:off x="2255994" y="4996196"/>
            <a:ext cx="6502677" cy="1606825"/>
            <a:chOff x="1082427" y="4607340"/>
            <a:chExt cx="6502677" cy="1606825"/>
          </a:xfrm>
        </p:grpSpPr>
        <p:grpSp>
          <p:nvGrpSpPr>
            <p:cNvPr id="26" name="그룹 9"/>
            <p:cNvGrpSpPr/>
            <p:nvPr/>
          </p:nvGrpSpPr>
          <p:grpSpPr>
            <a:xfrm rot="0"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27" name="TextBox 50"/>
              <p:cNvSpPr txBox="1"/>
              <p:nvPr/>
            </p:nvSpPr>
            <p:spPr>
              <a:xfrm>
                <a:off x="5559718" y="4218186"/>
                <a:ext cx="2245383" cy="447394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/>
                    <a:ea typeface="Verdana"/>
                    <a:cs typeface="Verdana"/>
                  </a:rPr>
                  <a:t>Drop Shadow</a:t>
                </a:r>
                <a:endParaRPr lang="ko-KR" altLang="en-US" sz="240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/>
                  <a:cs typeface="Verdana"/>
                </a:endParaRPr>
              </a:p>
            </p:txBody>
          </p:sp>
          <p:sp>
            <p:nvSpPr>
              <p:cNvPr id="28" name="TextBox 51"/>
              <p:cNvSpPr txBox="1"/>
              <p:nvPr/>
            </p:nvSpPr>
            <p:spPr>
              <a:xfrm>
                <a:off x="5488128" y="4124143"/>
                <a:ext cx="2249240" cy="4525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latin typeface="Verdana"/>
                    <a:ea typeface="Verdana"/>
                    <a:cs typeface="Verdana"/>
                  </a:rPr>
                  <a:t>Drop Shadow</a:t>
                </a:r>
                <a:endParaRPr lang="ko-KR" altLang="en-US" sz="2400">
                  <a:latin typeface="Verdana"/>
                  <a:cs typeface="Verdana"/>
                </a:endParaRPr>
              </a:p>
            </p:txBody>
          </p:sp>
          <p:cxnSp>
            <p:nvCxnSpPr>
              <p:cNvPr id="29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54"/>
              <p:cNvSpPr/>
              <p:nvPr/>
            </p:nvSpPr>
            <p:spPr>
              <a:xfrm>
                <a:off x="5246868" y="4938266"/>
                <a:ext cx="815158" cy="45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h-shadow</a:t>
                </a:r>
                <a:endParaRPr lang="en-US" altLang="ko-KR" sz="1200"/>
              </a:p>
              <a:p>
                <a:pPr lvl="0">
                  <a:defRPr/>
                </a:pPr>
                <a:r>
                  <a:rPr lang="en-US" altLang="ko-KR" sz="1200"/>
                  <a:t>   (3px)</a:t>
                </a:r>
                <a:endParaRPr lang="ko-KR" altLang="en-US" sz="1200"/>
              </a:p>
            </p:txBody>
          </p:sp>
          <p:cxnSp>
            <p:nvCxnSpPr>
              <p:cNvPr id="32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61"/>
              <p:cNvSpPr/>
              <p:nvPr/>
            </p:nvSpPr>
            <p:spPr>
              <a:xfrm>
                <a:off x="4499992" y="4146178"/>
                <a:ext cx="809559" cy="449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v-shadow</a:t>
                </a:r>
                <a:endParaRPr lang="en-US" altLang="ko-KR" sz="1200"/>
              </a:p>
              <a:p>
                <a:pPr lvl="0">
                  <a:defRPr/>
                </a:pPr>
                <a:r>
                  <a:rPr lang="en-US" altLang="ko-KR" sz="1200"/>
                  <a:t>   (3px)</a:t>
                </a:r>
                <a:endParaRPr lang="ko-KR" altLang="en-US" sz="1200"/>
              </a:p>
            </p:txBody>
          </p:sp>
          <p:sp>
            <p:nvSpPr>
              <p:cNvPr id="39" name="직사각형 62"/>
              <p:cNvSpPr/>
              <p:nvPr/>
            </p:nvSpPr>
            <p:spPr>
              <a:xfrm>
                <a:off x="7234585" y="4828356"/>
                <a:ext cx="808641" cy="272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color(red)</a:t>
                </a:r>
                <a:endParaRPr lang="ko-KR" altLang="en-US" sz="1200"/>
              </a:p>
            </p:txBody>
          </p:sp>
          <p:cxnSp>
            <p:nvCxnSpPr>
              <p:cNvPr id="40" name="직선 화살표 연결선 63"/>
              <p:cNvCxnSpPr>
                <a:stCxn id="39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64"/>
              <p:cNvSpPr/>
              <p:nvPr/>
            </p:nvSpPr>
            <p:spPr>
              <a:xfrm>
                <a:off x="6386861" y="4854188"/>
                <a:ext cx="884840" cy="449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blur-radius</a:t>
                </a:r>
                <a:endParaRPr lang="en-US" altLang="ko-KR" sz="1200"/>
              </a:p>
              <a:p>
                <a:pPr lvl="0">
                  <a:defRPr/>
                </a:pPr>
                <a:r>
                  <a:rPr lang="en-US" altLang="ko-KR" sz="1200"/>
                  <a:t>(5px)</a:t>
                </a:r>
                <a:endParaRPr lang="ko-KR" altLang="en-US" sz="1200"/>
              </a:p>
            </p:txBody>
          </p:sp>
          <p:cxnSp>
            <p:nvCxnSpPr>
              <p:cNvPr id="42" name="직선 화살표 연결선 68"/>
              <p:cNvCxnSpPr>
                <a:stCxn id="41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모서리가 둥근 직사각형 39"/>
            <p:cNvSpPr/>
            <p:nvPr/>
          </p:nvSpPr>
          <p:spPr>
            <a:xfrm>
              <a:off x="1082426" y="4868949"/>
              <a:ext cx="2908436" cy="658831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79999">
                <a:defRPr/>
              </a:pPr>
              <a:r>
                <a:rPr lang="en-US" altLang="ko-KR" sz="1200"/>
                <a:t>div.blur {</a:t>
              </a:r>
              <a:endParaRPr lang="en-US" altLang="ko-KR" sz="1200"/>
            </a:p>
            <a:p>
              <a:pPr defTabSz="179999">
                <a:defRPr/>
              </a:pPr>
              <a:r>
                <a:rPr lang="en-US" altLang="ko-KR" sz="1200"/>
                <a:t>	</a:t>
              </a:r>
              <a:r>
                <a:rPr lang="en-US" altLang="ko-KR" sz="1200" b="1"/>
                <a:t>text-shadow : 3px 3px 5px red;</a:t>
              </a:r>
              <a:endParaRPr lang="en-US" altLang="ko-KR" sz="1200" b="1"/>
            </a:p>
            <a:p>
              <a:pPr defTabSz="179999">
                <a:defRPr/>
              </a:pPr>
              <a:r>
                <a:rPr lang="en-US" altLang="ko-KR" sz="1200"/>
                <a:t>}</a:t>
              </a:r>
              <a:endParaRPr lang="ko-KR" altLang="en-US" sz="1200"/>
            </a:p>
          </p:txBody>
        </p:sp>
        <p:sp>
          <p:nvSpPr>
            <p:cNvPr id="44" name="모서리가 둥근 직사각형 41"/>
            <p:cNvSpPr/>
            <p:nvPr/>
          </p:nvSpPr>
          <p:spPr>
            <a:xfrm>
              <a:off x="1082426" y="5872995"/>
              <a:ext cx="2912337" cy="274743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&lt;div class="blur"&gt;</a:t>
              </a:r>
              <a:r>
                <a:rPr lang="en-US" altLang="ko-KR" sz="1200" b="1"/>
                <a:t>Drop Shadow</a:t>
              </a:r>
              <a:r>
                <a:rPr lang="en-US" altLang="ko-KR" sz="1200"/>
                <a:t>&lt;/div&gt;</a:t>
              </a:r>
              <a:endParaRPr lang="ko-KR" altLang="en-US" sz="1200"/>
            </a:p>
          </p:txBody>
        </p:sp>
        <p:sp>
          <p:nvSpPr>
            <p:cNvPr id="45" name="TextBox 42"/>
            <p:cNvSpPr txBox="1"/>
            <p:nvPr/>
          </p:nvSpPr>
          <p:spPr>
            <a:xfrm>
              <a:off x="2997722" y="4607340"/>
              <a:ext cx="873151" cy="2628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CSS </a:t>
              </a:r>
              <a:r>
                <a:rPr lang="ko-KR" altLang="en-US" sz="1100">
                  <a:solidFill>
                    <a:srgbClr val="c00000"/>
                  </a:solidFill>
                </a:rPr>
                <a:t>스타일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  <p:sp>
          <p:nvSpPr>
            <p:cNvPr id="46" name="TextBox 44"/>
            <p:cNvSpPr txBox="1"/>
            <p:nvPr/>
          </p:nvSpPr>
          <p:spPr>
            <a:xfrm>
              <a:off x="3055566" y="5611386"/>
              <a:ext cx="85340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c00000"/>
                  </a:solidFill>
                </a:rPr>
                <a:t>HTML </a:t>
              </a:r>
              <a:r>
                <a:rPr lang="ko-KR" altLang="en-US" sz="1100">
                  <a:solidFill>
                    <a:srgbClr val="c00000"/>
                  </a:solidFill>
                </a:rPr>
                <a:t>코드</a:t>
              </a:r>
              <a:endParaRPr lang="ko-KR" altLang="en-US" sz="1100">
                <a:solidFill>
                  <a:srgbClr val="c00000"/>
                </a:solidFill>
              </a:endParaRPr>
            </a:p>
          </p:txBody>
        </p:sp>
      </p:grpSp>
      <p:cxnSp>
        <p:nvCxnSpPr>
          <p:cNvPr id="47" name="직선 연결선 12"/>
          <p:cNvCxnSpPr/>
          <p:nvPr/>
        </p:nvCxnSpPr>
        <p:spPr>
          <a:xfrm>
            <a:off x="2186726" y="4996328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52861" y="1941353"/>
            <a:ext cx="6783287" cy="1377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4–19 text-shadow</a:t>
            </a:r>
            <a:r>
              <a:rPr lang="ko-KR" altLang="en-US"/>
              <a:t>로 텍스트 그림자 만들기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5632201" y="1317711"/>
            <a:ext cx="4572001" cy="191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</a:t>
            </a:r>
            <a:r>
              <a:rPr lang="ko-KR" altLang="en-US" sz="1000"/>
              <a:t>텍스트 그림자 만들기</a:t>
            </a:r>
            <a:r>
              <a:rPr lang="en-US" altLang="ko-KR" sz="1000"/>
              <a:t>&lt;/h3&gt;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class="dropText"&gt;Drop Shadow&lt;/div&gt;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class="redText"&gt;Color Shadow&lt;/div&gt;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class="blurText"&gt;Blur Shadow&lt;/div&gt;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class="glowEffect"&gt;Glow Effect&lt;/div&gt;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class="wordArtEffect"&gt;WordArt Effect&lt;/div&gt;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class="threeDEffect"&gt;3D Effect&lt;/div&gt;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class="multiEffect"&gt;Multiple Shadow Effect&lt;/div&gt;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68305" y="2975866"/>
            <a:ext cx="3094988" cy="35148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직사각형 2"/>
          <p:cNvSpPr/>
          <p:nvPr/>
        </p:nvSpPr>
        <p:spPr>
          <a:xfrm>
            <a:off x="2104897" y="1175666"/>
            <a:ext cx="3216089" cy="5432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</a:t>
            </a:r>
            <a:r>
              <a:rPr lang="en-US" altLang="ko-KR" sz="10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0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000"/>
              <a:t>&lt;title&gt;</a:t>
            </a:r>
            <a:r>
              <a:rPr lang="ko-KR" altLang="en-US" sz="1000"/>
              <a:t>텍스트 그림자</a:t>
            </a:r>
            <a:r>
              <a:rPr lang="en-US" altLang="ko-KR" sz="1000"/>
              <a:t>&lt;/title&gt;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&lt;style&gt;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div { 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font : normal 24px verdana;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.dropText {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3px 3px;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.redText {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3px 3px red;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.blurText {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3px 3px 5px skyBlue;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.glowEffect {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0px 0px 3px red;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.wordArtEffect {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color : white;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0px 0px 3px darkBlue;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.threeDEffect {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color : white;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2px 2px 4px black;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.multiEffect {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color : yellow;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text-shadow : 2px 2px 2px black,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			0 0 25px blue, 0 0 5px darkblue;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&lt;/style&gt;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&lt;/head&gt;</a:t>
            </a:r>
            <a:endParaRPr lang="en-US" altLang="ko-KR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box-shadow </a:t>
            </a:r>
            <a:r>
              <a:rPr lang="ko-KR" altLang="en-US"/>
              <a:t>프로퍼티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박스 전체에 그림자 효과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박스 그림자</a:t>
            </a:r>
            <a:r>
              <a:rPr lang="en-US" altLang="ko-KR"/>
              <a:t>, box-shadow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7450" y="2890612"/>
            <a:ext cx="7918630" cy="107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4–20 box-shadow</a:t>
            </a:r>
            <a:r>
              <a:rPr lang="ko-KR" altLang="en-US"/>
              <a:t>로 박스 그림자 만들기</a:t>
            </a:r>
            <a:endParaRPr lang="ko-KR" altLang="en-US"/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6884" y="1634979"/>
            <a:ext cx="2225793" cy="46269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4"/>
          <p:cNvSpPr/>
          <p:nvPr/>
        </p:nvSpPr>
        <p:spPr>
          <a:xfrm>
            <a:off x="1664627" y="1310358"/>
            <a:ext cx="3800233" cy="52123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&lt;title&gt;div </a:t>
            </a:r>
            <a:r>
              <a:rPr lang="ko-KR" altLang="en-US" sz="1200"/>
              <a:t>박스에 그림자 만들기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.redBox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box-shadow : 10px 10px red;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.blurBox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box-shadow : 10px 10px 5px skyBlue;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.multiEffect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box-shadow : 2px 2px 2px black,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    			0 0 25px blue,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				   0 0 5px darkblue;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div </a:t>
            </a:r>
            <a:r>
              <a:rPr lang="en-US" altLang="ko-KR" sz="1200" b="1"/>
              <a:t>{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width : 150px;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height : 70px;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  padding : 10px;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  border : 10px solid lightgray;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  background-image : url("media/spongebob.png");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  background-size : 150px 100px;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    background-repeat : no-repeat;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</p:txBody>
      </p:sp>
      <p:sp>
        <p:nvSpPr>
          <p:cNvPr id="10" name="직사각형 5"/>
          <p:cNvSpPr/>
          <p:nvPr/>
        </p:nvSpPr>
        <p:spPr>
          <a:xfrm>
            <a:off x="4304928" y="4377544"/>
            <a:ext cx="3582144" cy="15546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박스 그림자 만들기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&lt;div class="redBox"&gt;</a:t>
            </a:r>
            <a:r>
              <a:rPr lang="ko-KR" altLang="en-US" sz="1200"/>
              <a:t>뚱이와 함께</a:t>
            </a:r>
            <a:r>
              <a:rPr lang="en-US" altLang="ko-KR" sz="1200"/>
              <a:t>&lt;/div&gt;&lt;br&gt;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&lt;div class="blurBox"&gt;</a:t>
            </a:r>
            <a:r>
              <a:rPr lang="ko-KR" altLang="en-US" sz="1200"/>
              <a:t>뚱이와 함께</a:t>
            </a:r>
            <a:r>
              <a:rPr lang="en-US" altLang="ko-KR" sz="1200"/>
              <a:t>&lt;/div&gt;&lt;br&gt;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&lt;div class="multiEffect"&gt;</a:t>
            </a:r>
            <a:r>
              <a:rPr lang="ko-KR" altLang="en-US" sz="1200"/>
              <a:t>뚱이와 함께</a:t>
            </a:r>
            <a:r>
              <a:rPr lang="en-US" altLang="ko-KR" sz="1200"/>
              <a:t>&lt;/div&gt;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cursor </a:t>
            </a:r>
            <a:r>
              <a:rPr lang="ko-KR" altLang="en-US"/>
              <a:t>프로퍼티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태그 위에 마우스가 올라갈 때 마우스의 커서 모양 지정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cursor </a:t>
            </a:r>
            <a:r>
              <a:rPr lang="ko-KR" altLang="en-US"/>
              <a:t>프로퍼티 값에 따른 다양한 커서 모양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마우스 커서 제어</a:t>
            </a:r>
            <a:r>
              <a:rPr lang="en-US" altLang="ko-KR"/>
              <a:t>, cursor</a:t>
            </a:r>
            <a:endParaRPr lang="en-US" altLang="ko-KR"/>
          </a:p>
        </p:txBody>
      </p:sp>
      <p:pic>
        <p:nvPicPr>
          <p:cNvPr id="5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7490" y="4631969"/>
            <a:ext cx="5722730" cy="1679195"/>
          </a:xfrm>
          <a:prstGeom prst="rect">
            <a:avLst/>
          </a:prstGeom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7029" y="2571129"/>
            <a:ext cx="7851371" cy="1323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4–21 </a:t>
            </a:r>
            <a:r>
              <a:rPr lang="ko-KR" altLang="en-US"/>
              <a:t>마우스 커서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26423" y="2100899"/>
            <a:ext cx="2373148" cy="35760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677084" y="1884875"/>
            <a:ext cx="5291391" cy="37170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400" kern="0">
              <a:solidFill>
                <a:srgbClr val="000000"/>
              </a:solidFill>
              <a:latin typeface="+mj-ea"/>
            </a:endParaRPr>
          </a:p>
          <a:p>
            <a:pPr lvl="0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마우스 커서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마우스 커서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>
              <a:defRPr/>
            </a:pPr>
            <a:r>
              <a:rPr lang="ko-KR" altLang="en-US" sz="1400"/>
              <a:t>아래에 마우스를 오려 보세요</a:t>
            </a:r>
            <a:r>
              <a:rPr lang="en-US" altLang="ko-KR" sz="1400"/>
              <a:t>. </a:t>
            </a:r>
            <a:r>
              <a:rPr lang="ko-KR" altLang="en-US" sz="1400"/>
              <a:t>커서가 변합니다</a:t>
            </a:r>
            <a:r>
              <a:rPr lang="en-US" altLang="ko-KR" sz="1400"/>
              <a:t>.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 style="</a:t>
            </a:r>
            <a:r>
              <a:rPr lang="en-US" altLang="ko-KR" sz="1400" b="1"/>
              <a:t>cursor: crosshair</a:t>
            </a:r>
            <a:r>
              <a:rPr lang="en-US" altLang="ko-KR" sz="1400"/>
              <a:t>"&gt;</a:t>
            </a:r>
            <a:r>
              <a:rPr lang="ko-KR" altLang="en-US" sz="1400"/>
              <a:t>십자 모양 커서</a:t>
            </a:r>
            <a:r>
              <a:rPr lang="en-US" altLang="ko-KR" sz="1400"/>
              <a:t>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 style="</a:t>
            </a:r>
            <a:r>
              <a:rPr lang="en-US" altLang="ko-KR" sz="1400" b="1"/>
              <a:t>cursor: help</a:t>
            </a:r>
            <a:r>
              <a:rPr lang="en-US" altLang="ko-KR" sz="1400"/>
              <a:t>"&gt;</a:t>
            </a:r>
            <a:r>
              <a:rPr lang="ko-KR" altLang="en-US" sz="1400"/>
              <a:t>도움말 모양 커서</a:t>
            </a:r>
            <a:r>
              <a:rPr lang="en-US" altLang="ko-KR" sz="1400"/>
              <a:t>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 style="</a:t>
            </a:r>
            <a:r>
              <a:rPr lang="en-US" altLang="ko-KR" sz="1400" b="1"/>
              <a:t>cursor: pointer</a:t>
            </a:r>
            <a:r>
              <a:rPr lang="en-US" altLang="ko-KR" sz="1400"/>
              <a:t>"&gt;</a:t>
            </a:r>
            <a:r>
              <a:rPr lang="ko-KR" altLang="en-US" sz="1400"/>
              <a:t>포인터 모양 커서</a:t>
            </a:r>
            <a:r>
              <a:rPr lang="en-US" altLang="ko-KR" sz="1400"/>
              <a:t>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 style="</a:t>
            </a:r>
            <a:r>
              <a:rPr lang="en-US" altLang="ko-KR" sz="1400" b="1"/>
              <a:t>cursor: progress</a:t>
            </a:r>
            <a:r>
              <a:rPr lang="en-US" altLang="ko-KR" sz="1400"/>
              <a:t>"&gt;</a:t>
            </a:r>
            <a:r>
              <a:rPr lang="ko-KR" altLang="en-US" sz="1400"/>
              <a:t>프로그램 실행 중 모양 커서</a:t>
            </a:r>
            <a:r>
              <a:rPr lang="en-US" altLang="ko-KR" sz="1400"/>
              <a:t>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&lt;p style="</a:t>
            </a:r>
            <a:r>
              <a:rPr lang="en-US" altLang="ko-KR" sz="1400" b="1"/>
              <a:t>cursor: n-resize</a:t>
            </a:r>
            <a:r>
              <a:rPr lang="en-US" altLang="ko-KR" sz="1400"/>
              <a:t>"&gt;</a:t>
            </a:r>
            <a:r>
              <a:rPr lang="ko-KR" altLang="en-US" sz="1400"/>
              <a:t>상하 크기 조절 모양 커서</a:t>
            </a:r>
            <a:r>
              <a:rPr lang="en-US" altLang="ko-KR" sz="1400"/>
              <a:t>&lt;/p&gt;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7913422" y="4249022"/>
            <a:ext cx="294109" cy="308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9"/>
          <p:cNvSpPr/>
          <p:nvPr/>
        </p:nvSpPr>
        <p:spPr>
          <a:xfrm>
            <a:off x="5681174" y="4405155"/>
            <a:ext cx="2232248" cy="45719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6971" y="4309055"/>
            <a:ext cx="261992" cy="24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45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만드는 방법 </a:t>
            </a:r>
            <a:r>
              <a:rPr lang="en-US" altLang="ko-KR"/>
              <a:t>3 </a:t>
            </a:r>
            <a:r>
              <a:rPr lang="ko-KR" altLang="en-US"/>
              <a:t>가지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&lt;style&gt;&lt;/style&gt; </a:t>
            </a:r>
            <a:r>
              <a:rPr lang="ko-KR" altLang="en-US"/>
              <a:t>태그에 스타일 시트 작성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style </a:t>
            </a:r>
            <a:r>
              <a:rPr lang="ko-KR" altLang="en-US"/>
              <a:t>속성에 스타일 시트 작성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스타일 시트를 별도 파일로 작성</a:t>
            </a:r>
            <a:r>
              <a:rPr lang="en-US" altLang="ko-KR"/>
              <a:t>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&lt;link&gt; </a:t>
            </a:r>
            <a:r>
              <a:rPr lang="ko-KR" altLang="en-US"/>
              <a:t>태그나 </a:t>
            </a:r>
            <a:r>
              <a:rPr lang="en-US" altLang="ko-KR"/>
              <a:t>@import</a:t>
            </a:r>
            <a:r>
              <a:rPr lang="ko-KR" altLang="en-US"/>
              <a:t>로 불러 사용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/>
              <a:t>전형적인 모양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&lt;style&gt; </a:t>
            </a:r>
            <a:r>
              <a:rPr lang="ko-KR" altLang="en-US"/>
              <a:t>태그는 </a:t>
            </a:r>
            <a:r>
              <a:rPr lang="en-US" altLang="ko-KR"/>
              <a:t>&lt;head&gt; </a:t>
            </a:r>
            <a:r>
              <a:rPr lang="ko-KR" altLang="en-US"/>
              <a:t>태그 내에서만 사용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&lt;style&gt; </a:t>
            </a:r>
            <a:r>
              <a:rPr lang="ko-KR" altLang="en-US"/>
              <a:t>태그는 여러 번 작성 가능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스타일 시트들이 합쳐 사용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&lt;style&gt; </a:t>
            </a:r>
            <a:r>
              <a:rPr lang="ko-KR" altLang="en-US"/>
              <a:t>태그에 작성된 스타일 시트는 웹 페이지 전체에 적용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7909" y="2021502"/>
            <a:ext cx="5724092" cy="2224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body { background-color : mistyrose; 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hr { border : 5px solid yellowgreen; 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4-3 &lt;style&gt; </a:t>
            </a:r>
            <a:r>
              <a:rPr lang="ko-KR" altLang="en-US"/>
              <a:t>태그로 스타일 시트 만들기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2434" y="2550143"/>
            <a:ext cx="2634412" cy="23633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88903" y="1593776"/>
            <a:ext cx="4874820" cy="4662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>
                <a:solidFill>
                  <a:srgbClr val="000000"/>
                </a:solidFill>
                <a:latin typeface="+mj-ea"/>
              </a:rPr>
              <a:t>charset="utf-8"&gt;</a:t>
            </a:r>
            <a:endParaRPr lang="en-US" altLang="ko-KR" sz="1200" kern="0">
              <a:solidFill>
                <a:srgbClr val="000000"/>
              </a:solidFill>
              <a:latin typeface="+mj-ea"/>
            </a:endParaRPr>
          </a:p>
          <a:p>
            <a:pPr defTabSz="179999">
              <a:defRPr/>
            </a:pPr>
            <a:r>
              <a:rPr lang="en-US" altLang="ko-KR" sz="1200"/>
              <a:t>&lt;title&gt;&amp;lt;style&amp;gt;</a:t>
            </a:r>
            <a:r>
              <a:rPr lang="ko-KR" altLang="en-US" sz="1200"/>
              <a:t> 태그로 스타일 만들기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body {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background-color :  linen;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color : blueviolet;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margin-left : 30px;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margin-right : 30px;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h3 {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text-align : center;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color : darkred;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&lt;/style&gt;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소연재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저는 체조 선수 소연재입니다</a:t>
            </a:r>
            <a:r>
              <a:rPr lang="en-US" altLang="ko-KR" sz="1200"/>
              <a:t>. </a:t>
            </a:r>
            <a:r>
              <a:rPr lang="ko-KR" altLang="en-US" sz="1200"/>
              <a:t>음악을 들으면서 </a:t>
            </a:r>
            <a:endParaRPr lang="ko-KR" altLang="en-US" sz="1200"/>
          </a:p>
          <a:p>
            <a:pPr defTabSz="179999">
              <a:defRPr/>
            </a:pPr>
            <a:r>
              <a:rPr lang="ko-KR" altLang="en-US" sz="1200"/>
              <a:t>책읽기를 좋아합니다</a:t>
            </a:r>
            <a:r>
              <a:rPr lang="en-US" altLang="ko-KR" sz="1200"/>
              <a:t>. </a:t>
            </a:r>
            <a:r>
              <a:rPr lang="ko-KR" altLang="en-US" sz="1200"/>
              <a:t>김치 찌개와 막국수 무척 </a:t>
            </a:r>
            <a:endParaRPr lang="ko-KR" altLang="en-US" sz="1200"/>
          </a:p>
          <a:p>
            <a:pPr defTabSz="179999">
              <a:defRPr/>
            </a:pPr>
            <a:r>
              <a:rPr lang="ko-KR" altLang="en-US" sz="1200"/>
              <a:t>좋아합니다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cxnSp>
        <p:nvCxnSpPr>
          <p:cNvPr id="7" name="직선 화살표 연결선 5"/>
          <p:cNvCxnSpPr/>
          <p:nvPr/>
        </p:nvCxnSpPr>
        <p:spPr>
          <a:xfrm>
            <a:off x="7117825" y="5664550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382004" y="4944470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9"/>
          <p:cNvCxnSpPr/>
          <p:nvPr/>
        </p:nvCxnSpPr>
        <p:spPr>
          <a:xfrm>
            <a:off x="7117825" y="4944470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5"/>
          <p:cNvCxnSpPr/>
          <p:nvPr/>
        </p:nvCxnSpPr>
        <p:spPr>
          <a:xfrm>
            <a:off x="9474338" y="5664550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6"/>
          <p:cNvCxnSpPr/>
          <p:nvPr/>
        </p:nvCxnSpPr>
        <p:spPr>
          <a:xfrm>
            <a:off x="9738517" y="4944470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7"/>
          <p:cNvCxnSpPr/>
          <p:nvPr/>
        </p:nvCxnSpPr>
        <p:spPr>
          <a:xfrm>
            <a:off x="9474338" y="4944470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4"/>
          <p:cNvSpPr/>
          <p:nvPr/>
        </p:nvSpPr>
        <p:spPr>
          <a:xfrm>
            <a:off x="6985452" y="5769242"/>
            <a:ext cx="10637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margin-left:30px</a:t>
            </a:r>
            <a:endParaRPr lang="ko-KR" altLang="en-US" sz="1000"/>
          </a:p>
        </p:txBody>
      </p:sp>
      <p:sp>
        <p:nvSpPr>
          <p:cNvPr id="14" name="직사각형 19"/>
          <p:cNvSpPr/>
          <p:nvPr/>
        </p:nvSpPr>
        <p:spPr>
          <a:xfrm>
            <a:off x="8730405" y="5769242"/>
            <a:ext cx="1138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margin-right:30px</a:t>
            </a:r>
            <a:endParaRPr lang="ko-KR" altLang="en-US" sz="1000"/>
          </a:p>
        </p:txBody>
      </p:sp>
      <p:sp>
        <p:nvSpPr>
          <p:cNvPr id="15" name="자유형 20"/>
          <p:cNvSpPr/>
          <p:nvPr/>
        </p:nvSpPr>
        <p:spPr>
          <a:xfrm>
            <a:off x="6732690" y="2857010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21"/>
          <p:cNvSpPr/>
          <p:nvPr/>
        </p:nvSpPr>
        <p:spPr>
          <a:xfrm>
            <a:off x="6462346" y="2640214"/>
            <a:ext cx="601394" cy="236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linen </a:t>
            </a:r>
            <a:r>
              <a:rPr lang="ko-KR" altLang="en-US" sz="1000"/>
              <a:t>색</a:t>
            </a:r>
            <a:endParaRPr lang="ko-KR" altLang="en-US" sz="1000"/>
          </a:p>
        </p:txBody>
      </p:sp>
      <p:sp>
        <p:nvSpPr>
          <p:cNvPr id="17" name="직사각형 22"/>
          <p:cNvSpPr/>
          <p:nvPr/>
        </p:nvSpPr>
        <p:spPr>
          <a:xfrm>
            <a:off x="7902506" y="5130944"/>
            <a:ext cx="866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blueviolet </a:t>
            </a:r>
            <a:r>
              <a:rPr lang="ko-KR" altLang="en-US" sz="1000"/>
              <a:t>색</a:t>
            </a:r>
            <a:endParaRPr lang="ko-KR" altLang="en-US" sz="1000"/>
          </a:p>
        </p:txBody>
      </p:sp>
      <p:sp>
        <p:nvSpPr>
          <p:cNvPr id="18" name="자유형 23"/>
          <p:cNvSpPr/>
          <p:nvPr/>
        </p:nvSpPr>
        <p:spPr>
          <a:xfrm>
            <a:off x="8297312" y="4653136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3410</ep:Words>
  <ep:PresentationFormat>와이드스크린(16:9)</ep:PresentationFormat>
  <ep:Paragraphs>1067</ep:Paragraphs>
  <ep:Slides>66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Office 테마</vt:lpstr>
      <vt:lpstr>23-1학기 네트워크 프로그래밍 04. CSS3로 웹 페이지 꾸미기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2023-04-11T02:04:47.057</dcterms:modified>
  <cp:revision>741</cp:revision>
  <dc:title>Rigidle : Aiding 3D Object Rigid Transformation with Device using Handle-bar Metaphor</dc:title>
  <cp:version/>
</cp:coreProperties>
</file>